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262" r:id="rId3"/>
    <p:sldId id="256" r:id="rId4"/>
    <p:sldId id="257" r:id="rId5"/>
    <p:sldId id="258" r:id="rId6"/>
    <p:sldId id="259" r:id="rId7"/>
    <p:sldId id="261"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4/23/2021</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4/23/2021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4/23/2021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4/23/2021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4/23/2021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4/23/2021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4/23/2021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4/23/2021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4/23/2021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4/23/2021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4/23/2021</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marysrosaries.com/collaboration/index.php?title=File:Blessed_Virgin_Mary_-_Immaculate_Heart_001.jpg"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ELT44kVzTS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pGRGv9_60i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rfststephenps@yahoo.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hyperlink" Target="http://www.marysrosaries.com/collaboration/index.php?title=File:Blessed_Virgin_in_Prayer_-_Sassoferrato_-_Jungfrun_i_bon.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B3E9-6933-41E5-85BB-00B8E8F788A6}"/>
              </a:ext>
            </a:extLst>
          </p:cNvPr>
          <p:cNvSpPr>
            <a:spLocks noGrp="1"/>
          </p:cNvSpPr>
          <p:nvPr>
            <p:ph type="ctrTitle"/>
          </p:nvPr>
        </p:nvSpPr>
        <p:spPr>
          <a:xfrm>
            <a:off x="1366990" y="804388"/>
            <a:ext cx="8825658" cy="3489315"/>
          </a:xfrm>
        </p:spPr>
        <p:txBody>
          <a:bodyPr/>
          <a:lstStyle/>
          <a:p>
            <a:pPr algn="ctr"/>
            <a:r>
              <a:rPr lang="en-US" sz="6000" b="1" dirty="0">
                <a:latin typeface="Times New Roman" panose="02020603050405020304" pitchFamily="18" charset="0"/>
                <a:cs typeface="Times New Roman" panose="02020603050405020304" pitchFamily="18" charset="0"/>
              </a:rPr>
              <a:t>Parent Session: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Confirmation Year 1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and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Communion Year 2</a:t>
            </a:r>
          </a:p>
        </p:txBody>
      </p:sp>
      <p:sp>
        <p:nvSpPr>
          <p:cNvPr id="3" name="Subtitle 2">
            <a:extLst>
              <a:ext uri="{FF2B5EF4-FFF2-40B4-BE49-F238E27FC236}">
                <a16:creationId xmlns:a16="http://schemas.microsoft.com/office/drawing/2014/main" id="{FAB73569-2601-4C93-B1A5-FF72B17FA9D2}"/>
              </a:ext>
            </a:extLst>
          </p:cNvPr>
          <p:cNvSpPr>
            <a:spLocks noGrp="1"/>
          </p:cNvSpPr>
          <p:nvPr>
            <p:ph type="subTitle" idx="1"/>
          </p:nvPr>
        </p:nvSpPr>
        <p:spPr>
          <a:xfrm>
            <a:off x="1154955" y="4293704"/>
            <a:ext cx="8825658" cy="1292088"/>
          </a:xfrm>
        </p:spPr>
        <p:txBody>
          <a:bodyPr>
            <a:normAutofit/>
          </a:bodyPr>
          <a:lstStyle/>
          <a:p>
            <a:r>
              <a:rPr lang="en-US" sz="2400" b="1" dirty="0"/>
              <a:t>April 25, 2021 </a:t>
            </a:r>
          </a:p>
          <a:p>
            <a:r>
              <a:rPr lang="en-US" sz="2400" b="1" dirty="0"/>
              <a:t>DUE DATE: May 2, 2021</a:t>
            </a:r>
          </a:p>
        </p:txBody>
      </p:sp>
    </p:spTree>
    <p:extLst>
      <p:ext uri="{BB962C8B-B14F-4D97-AF65-F5344CB8AC3E}">
        <p14:creationId xmlns:p14="http://schemas.microsoft.com/office/powerpoint/2010/main" val="4049115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52C50-5250-4839-BFE5-449E2B5C4F3B}"/>
              </a:ext>
            </a:extLst>
          </p:cNvPr>
          <p:cNvSpPr>
            <a:spLocks noGrp="1"/>
          </p:cNvSpPr>
          <p:nvPr>
            <p:ph type="title"/>
          </p:nvPr>
        </p:nvSpPr>
        <p:spPr>
          <a:xfrm>
            <a:off x="836904" y="1763245"/>
            <a:ext cx="5259096" cy="2283824"/>
          </a:xfrm>
        </p:spPr>
        <p:txBody>
          <a:bodyPr/>
          <a:lstStyle/>
          <a:p>
            <a:pPr algn="ctr"/>
            <a:r>
              <a:rPr lang="en-US" sz="5400" b="1" dirty="0"/>
              <a:t>IMPORTANT</a:t>
            </a:r>
          </a:p>
        </p:txBody>
      </p:sp>
      <p:sp>
        <p:nvSpPr>
          <p:cNvPr id="3" name="Text Placeholder 2">
            <a:extLst>
              <a:ext uri="{FF2B5EF4-FFF2-40B4-BE49-F238E27FC236}">
                <a16:creationId xmlns:a16="http://schemas.microsoft.com/office/drawing/2014/main" id="{30718E19-1A58-47EC-87E5-ED8065F14430}"/>
              </a:ext>
            </a:extLst>
          </p:cNvPr>
          <p:cNvSpPr>
            <a:spLocks noGrp="1"/>
          </p:cNvSpPr>
          <p:nvPr>
            <p:ph type="body" idx="1"/>
          </p:nvPr>
        </p:nvSpPr>
        <p:spPr>
          <a:xfrm>
            <a:off x="6895558" y="589723"/>
            <a:ext cx="4819364" cy="6268277"/>
          </a:xfrm>
        </p:spPr>
        <p:txBody>
          <a:bodyPr>
            <a:normAutofit/>
          </a:bodyPr>
          <a:lstStyle/>
          <a:p>
            <a:pPr algn="ctr"/>
            <a:r>
              <a:rPr lang="en-US" sz="2400" b="1" dirty="0">
                <a:solidFill>
                  <a:schemeClr val="tx2"/>
                </a:solidFill>
                <a:latin typeface="Times New Roman" panose="02020603050405020304" pitchFamily="18" charset="0"/>
                <a:cs typeface="Times New Roman" panose="02020603050405020304" pitchFamily="18" charset="0"/>
              </a:rPr>
              <a:t>This Parent Session is directed towards:</a:t>
            </a:r>
          </a:p>
          <a:p>
            <a:pPr algn="ctr"/>
            <a:r>
              <a:rPr lang="en-US" b="1" dirty="0">
                <a:solidFill>
                  <a:schemeClr val="tx1"/>
                </a:solidFill>
                <a:latin typeface="Times New Roman" panose="02020603050405020304" pitchFamily="18" charset="0"/>
                <a:cs typeface="Times New Roman" panose="02020603050405020304" pitchFamily="18" charset="0"/>
              </a:rPr>
              <a:t>Confirmation Year 1 Parents </a:t>
            </a:r>
          </a:p>
          <a:p>
            <a:pPr algn="ctr"/>
            <a:r>
              <a:rPr lang="en-US" b="1" dirty="0">
                <a:solidFill>
                  <a:schemeClr val="tx1"/>
                </a:solidFill>
                <a:latin typeface="Times New Roman" panose="02020603050405020304" pitchFamily="18" charset="0"/>
                <a:cs typeface="Times New Roman" panose="02020603050405020304" pitchFamily="18" charset="0"/>
              </a:rPr>
              <a:t>And</a:t>
            </a:r>
          </a:p>
          <a:p>
            <a:pPr algn="ctr"/>
            <a:r>
              <a:rPr lang="en-US" b="1" dirty="0">
                <a:solidFill>
                  <a:schemeClr val="tx1"/>
                </a:solidFill>
                <a:latin typeface="Times New Roman" panose="02020603050405020304" pitchFamily="18" charset="0"/>
                <a:cs typeface="Times New Roman" panose="02020603050405020304" pitchFamily="18" charset="0"/>
              </a:rPr>
              <a:t>Communion Year 2 Parents</a:t>
            </a:r>
          </a:p>
          <a:p>
            <a:pPr algn="ctr"/>
            <a:endParaRPr lang="en-US" b="1" dirty="0">
              <a:solidFill>
                <a:schemeClr val="tx1"/>
              </a:solidFill>
              <a:latin typeface="Times New Roman" panose="02020603050405020304" pitchFamily="18" charset="0"/>
              <a:cs typeface="Times New Roman" panose="02020603050405020304" pitchFamily="18" charset="0"/>
            </a:endParaRPr>
          </a:p>
          <a:p>
            <a:pPr algn="ctr"/>
            <a:endParaRPr lang="en-US" b="1" dirty="0">
              <a:solidFill>
                <a:schemeClr val="tx1"/>
              </a:solidFill>
              <a:latin typeface="Times New Roman" panose="02020603050405020304" pitchFamily="18" charset="0"/>
              <a:cs typeface="Times New Roman" panose="02020603050405020304" pitchFamily="18" charset="0"/>
            </a:endParaRPr>
          </a:p>
          <a:p>
            <a:r>
              <a:rPr lang="en-US" b="1" dirty="0">
                <a:solidFill>
                  <a:schemeClr val="tx2"/>
                </a:solidFill>
                <a:latin typeface="Times New Roman" panose="02020603050405020304" pitchFamily="18" charset="0"/>
                <a:cs typeface="Times New Roman" panose="02020603050405020304" pitchFamily="18" charset="0"/>
              </a:rPr>
              <a:t>If you have a child in both of these sessions; you Only need to submit the work one time! </a:t>
            </a:r>
          </a:p>
          <a:p>
            <a:endParaRPr lang="en-US" dirty="0"/>
          </a:p>
        </p:txBody>
      </p:sp>
    </p:spTree>
    <p:extLst>
      <p:ext uri="{BB962C8B-B14F-4D97-AF65-F5344CB8AC3E}">
        <p14:creationId xmlns:p14="http://schemas.microsoft.com/office/powerpoint/2010/main" val="2512882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B5EB3-AA6C-4F30-96BD-AC42B13B6E38}"/>
              </a:ext>
            </a:extLst>
          </p:cNvPr>
          <p:cNvSpPr>
            <a:spLocks noGrp="1"/>
          </p:cNvSpPr>
          <p:nvPr>
            <p:ph type="ctrTitle"/>
          </p:nvPr>
        </p:nvSpPr>
        <p:spPr>
          <a:xfrm>
            <a:off x="5695061" y="1241266"/>
            <a:ext cx="5428551" cy="3153753"/>
          </a:xfrm>
        </p:spPr>
        <p:txBody>
          <a:bodyPr>
            <a:normAutofit/>
          </a:bodyPr>
          <a:lstStyle/>
          <a:p>
            <a:pPr algn="ctr"/>
            <a:r>
              <a:rPr lang="en-US" sz="6600" dirty="0">
                <a:latin typeface="Lucida Calligraphy" panose="03010101010101010101" pitchFamily="66" charset="0"/>
              </a:rPr>
              <a:t>Mary</a:t>
            </a:r>
            <a:br>
              <a:rPr lang="en-US" dirty="0">
                <a:latin typeface="Lucida Calligraphy" panose="03010101010101010101" pitchFamily="66" charset="0"/>
              </a:rPr>
            </a:br>
            <a:r>
              <a:rPr lang="en-US" dirty="0">
                <a:latin typeface="Lucida Calligraphy" panose="03010101010101010101" pitchFamily="66" charset="0"/>
              </a:rPr>
              <a:t>The Mother of God</a:t>
            </a:r>
          </a:p>
        </p:txBody>
      </p:sp>
      <p:grpSp>
        <p:nvGrpSpPr>
          <p:cNvPr id="10" name="Group 9">
            <a:extLst>
              <a:ext uri="{FF2B5EF4-FFF2-40B4-BE49-F238E27FC236}">
                <a16:creationId xmlns:a16="http://schemas.microsoft.com/office/drawing/2014/main" id="{0C5EAE72-3D24-4A03-9BDF-FBE8C100AF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3335" y="396836"/>
            <a:ext cx="4992158" cy="6058999"/>
            <a:chOff x="423335" y="396836"/>
            <a:chExt cx="4992158" cy="6058999"/>
          </a:xfrm>
        </p:grpSpPr>
        <p:sp>
          <p:nvSpPr>
            <p:cNvPr id="11" name="Rectangle 10">
              <a:extLst>
                <a:ext uri="{FF2B5EF4-FFF2-40B4-BE49-F238E27FC236}">
                  <a16:creationId xmlns:a16="http://schemas.microsoft.com/office/drawing/2014/main" id="{B76F2A6D-EB50-477B-BD17-230CCC88F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flipH="1">
              <a:off x="423335"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5">
              <a:extLst>
                <a:ext uri="{FF2B5EF4-FFF2-40B4-BE49-F238E27FC236}">
                  <a16:creationId xmlns:a16="http://schemas.microsoft.com/office/drawing/2014/main" id="{8FBA8B6C-1D72-481E-A101-FBBBF888BA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5400000" flipH="1">
              <a:off x="170217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a:extLst>
                <a:ext uri="{FF2B5EF4-FFF2-40B4-BE49-F238E27FC236}">
                  <a16:creationId xmlns:a16="http://schemas.microsoft.com/office/drawing/2014/main" id="{46FCD9A8-07DA-4FCE-B3CC-44762A40BD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5677511" flipH="1">
              <a:off x="3545327"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pic>
        <p:nvPicPr>
          <p:cNvPr id="5" name="Picture 4" descr="A picture containing clothing, person, person&#10;&#10;Description automatically generated">
            <a:extLst>
              <a:ext uri="{FF2B5EF4-FFF2-40B4-BE49-F238E27FC236}">
                <a16:creationId xmlns:a16="http://schemas.microsoft.com/office/drawing/2014/main" id="{D2DCCD52-1137-4266-ADB7-F97BB4B776D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423335" y="186428"/>
            <a:ext cx="4573152" cy="6053670"/>
          </a:xfrm>
          <a:prstGeom prst="rect">
            <a:avLst/>
          </a:prstGeom>
        </p:spPr>
      </p:pic>
    </p:spTree>
    <p:extLst>
      <p:ext uri="{BB962C8B-B14F-4D97-AF65-F5344CB8AC3E}">
        <p14:creationId xmlns:p14="http://schemas.microsoft.com/office/powerpoint/2010/main" val="4143231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75182-65D2-4593-8B92-CB8FFC3E7C63}"/>
              </a:ext>
            </a:extLst>
          </p:cNvPr>
          <p:cNvSpPr>
            <a:spLocks noGrp="1"/>
          </p:cNvSpPr>
          <p:nvPr>
            <p:ph type="title"/>
          </p:nvPr>
        </p:nvSpPr>
        <p:spPr>
          <a:xfrm>
            <a:off x="955164" y="1262198"/>
            <a:ext cx="10281672" cy="1379755"/>
          </a:xfrm>
        </p:spPr>
        <p:txBody>
          <a:bodyPr/>
          <a:lstStyle/>
          <a:p>
            <a:pPr algn="ctr"/>
            <a:r>
              <a:rPr lang="en-US" sz="3600" b="1" u="sng" dirty="0">
                <a:latin typeface="Times New Roman" panose="02020603050405020304" pitchFamily="18" charset="0"/>
                <a:cs typeface="Times New Roman" panose="02020603050405020304" pitchFamily="18" charset="0"/>
              </a:rPr>
              <a:t>Assignment: You will view two YouTube videos</a:t>
            </a:r>
          </a:p>
        </p:txBody>
      </p:sp>
      <p:sp>
        <p:nvSpPr>
          <p:cNvPr id="3" name="Text Placeholder 2">
            <a:extLst>
              <a:ext uri="{FF2B5EF4-FFF2-40B4-BE49-F238E27FC236}">
                <a16:creationId xmlns:a16="http://schemas.microsoft.com/office/drawing/2014/main" id="{1ABD77EF-B82A-4A06-886E-77B734E95E01}"/>
              </a:ext>
            </a:extLst>
          </p:cNvPr>
          <p:cNvSpPr>
            <a:spLocks noGrp="1"/>
          </p:cNvSpPr>
          <p:nvPr>
            <p:ph type="body" sz="half" idx="2"/>
          </p:nvPr>
        </p:nvSpPr>
        <p:spPr>
          <a:xfrm>
            <a:off x="585110" y="3543299"/>
            <a:ext cx="11103307" cy="3109291"/>
          </a:xfrm>
        </p:spPr>
        <p:txBody>
          <a:bodyPr>
            <a:normAutofit/>
          </a:bodyPr>
          <a:lstStyle/>
          <a:p>
            <a:r>
              <a:rPr lang="en-US" sz="2400" b="1" dirty="0">
                <a:solidFill>
                  <a:schemeClr val="tx2"/>
                </a:solidFill>
              </a:rPr>
              <a:t>The 1</a:t>
            </a:r>
            <a:r>
              <a:rPr lang="en-US" sz="2400" b="1" baseline="30000" dirty="0">
                <a:solidFill>
                  <a:schemeClr val="tx2"/>
                </a:solidFill>
              </a:rPr>
              <a:t>st</a:t>
            </a:r>
            <a:r>
              <a:rPr lang="en-US" sz="2400" b="1" dirty="0">
                <a:solidFill>
                  <a:schemeClr val="tx2"/>
                </a:solidFill>
              </a:rPr>
              <a:t> Video produced by CBS News “Who is the Virgin Mary” is a more secular video that is somewhat scholarly and very respectful towards Catholicism.</a:t>
            </a:r>
          </a:p>
          <a:p>
            <a:endParaRPr lang="en-US" sz="2400" b="1" dirty="0">
              <a:solidFill>
                <a:schemeClr val="tx2"/>
              </a:solidFill>
            </a:endParaRPr>
          </a:p>
          <a:p>
            <a:r>
              <a:rPr lang="en-US" sz="2400" b="1" dirty="0">
                <a:solidFill>
                  <a:schemeClr val="tx2"/>
                </a:solidFill>
              </a:rPr>
              <a:t>The 2</a:t>
            </a:r>
            <a:r>
              <a:rPr lang="en-US" sz="2400" b="1" baseline="30000" dirty="0">
                <a:solidFill>
                  <a:schemeClr val="tx2"/>
                </a:solidFill>
              </a:rPr>
              <a:t>nd</a:t>
            </a:r>
            <a:r>
              <a:rPr lang="en-US" sz="2400" b="1" dirty="0">
                <a:solidFill>
                  <a:schemeClr val="tx2"/>
                </a:solidFill>
              </a:rPr>
              <a:t> Video produced by Ascension Presents with Fr. Mike “Why Catholics Call Mary Their Mother” is strictly from the Roman Catholic standpoint. </a:t>
            </a:r>
          </a:p>
        </p:txBody>
      </p:sp>
    </p:spTree>
    <p:extLst>
      <p:ext uri="{BB962C8B-B14F-4D97-AF65-F5344CB8AC3E}">
        <p14:creationId xmlns:p14="http://schemas.microsoft.com/office/powerpoint/2010/main" val="2940650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10FF7-F031-4D05-BCD2-99DCD7D062F3}"/>
              </a:ext>
            </a:extLst>
          </p:cNvPr>
          <p:cNvSpPr>
            <a:spLocks noGrp="1"/>
          </p:cNvSpPr>
          <p:nvPr>
            <p:ph type="title"/>
          </p:nvPr>
        </p:nvSpPr>
        <p:spPr/>
        <p:txBody>
          <a:bodyPr/>
          <a:lstStyle/>
          <a:p>
            <a:r>
              <a:rPr lang="en-US" dirty="0"/>
              <a:t>VIDEO #1: Who is the Virgin Mary</a:t>
            </a:r>
          </a:p>
        </p:txBody>
      </p:sp>
      <p:sp>
        <p:nvSpPr>
          <p:cNvPr id="3" name="Content Placeholder 2">
            <a:extLst>
              <a:ext uri="{FF2B5EF4-FFF2-40B4-BE49-F238E27FC236}">
                <a16:creationId xmlns:a16="http://schemas.microsoft.com/office/drawing/2014/main" id="{D54A2A83-D392-495E-9C6A-26661561EE89}"/>
              </a:ext>
            </a:extLst>
          </p:cNvPr>
          <p:cNvSpPr>
            <a:spLocks noGrp="1"/>
          </p:cNvSpPr>
          <p:nvPr>
            <p:ph idx="1"/>
          </p:nvPr>
        </p:nvSpPr>
        <p:spPr>
          <a:xfrm>
            <a:off x="1154955" y="2603500"/>
            <a:ext cx="9870854" cy="3416300"/>
          </a:xfrm>
        </p:spPr>
        <p:txBody>
          <a:bodyPr/>
          <a:lstStyle/>
          <a:p>
            <a:pPr marL="0" indent="0">
              <a:buNone/>
            </a:pPr>
            <a:r>
              <a:rPr lang="en-US" sz="2800" b="1" dirty="0">
                <a:hlinkClick r:id="rId2"/>
              </a:rPr>
              <a:t>https://www.youtube.com/watch?v=ELT44kVzTS0</a:t>
            </a:r>
            <a:endParaRPr lang="en-US" sz="2800" b="1" dirty="0"/>
          </a:p>
          <a:p>
            <a:pPr marL="0" indent="0">
              <a:buNone/>
            </a:pPr>
            <a:endParaRPr lang="en-US" dirty="0"/>
          </a:p>
        </p:txBody>
      </p:sp>
    </p:spTree>
    <p:extLst>
      <p:ext uri="{BB962C8B-B14F-4D97-AF65-F5344CB8AC3E}">
        <p14:creationId xmlns:p14="http://schemas.microsoft.com/office/powerpoint/2010/main" val="3328696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E0682-CF4B-4575-B97F-CBE4146699DC}"/>
              </a:ext>
            </a:extLst>
          </p:cNvPr>
          <p:cNvSpPr>
            <a:spLocks noGrp="1"/>
          </p:cNvSpPr>
          <p:nvPr>
            <p:ph type="title"/>
          </p:nvPr>
        </p:nvSpPr>
        <p:spPr>
          <a:xfrm>
            <a:off x="636104" y="556591"/>
            <a:ext cx="10959548" cy="1124041"/>
          </a:xfrm>
        </p:spPr>
        <p:txBody>
          <a:bodyPr/>
          <a:lstStyle/>
          <a:p>
            <a:r>
              <a:rPr lang="en-US" b="1" dirty="0"/>
              <a:t>Video #2: “Why Catholics Call Mary Their Mother” </a:t>
            </a:r>
          </a:p>
        </p:txBody>
      </p:sp>
      <p:sp>
        <p:nvSpPr>
          <p:cNvPr id="3" name="Content Placeholder 2">
            <a:extLst>
              <a:ext uri="{FF2B5EF4-FFF2-40B4-BE49-F238E27FC236}">
                <a16:creationId xmlns:a16="http://schemas.microsoft.com/office/drawing/2014/main" id="{FE928FFE-E211-4B77-B10C-000012DFC4CB}"/>
              </a:ext>
            </a:extLst>
          </p:cNvPr>
          <p:cNvSpPr>
            <a:spLocks noGrp="1"/>
          </p:cNvSpPr>
          <p:nvPr>
            <p:ph idx="1"/>
          </p:nvPr>
        </p:nvSpPr>
        <p:spPr>
          <a:xfrm>
            <a:off x="1154954" y="2603500"/>
            <a:ext cx="10215411" cy="3416300"/>
          </a:xfrm>
        </p:spPr>
        <p:txBody>
          <a:bodyPr/>
          <a:lstStyle/>
          <a:p>
            <a:pPr marL="0" indent="0">
              <a:buNone/>
            </a:pPr>
            <a:r>
              <a:rPr lang="en-US" sz="3200" b="1" dirty="0">
                <a:hlinkClick r:id="rId2"/>
              </a:rPr>
              <a:t>https://www.youtube.com/watch?v=pGRGv9_60iI</a:t>
            </a:r>
            <a:endParaRPr lang="en-US" sz="3200" b="1" dirty="0"/>
          </a:p>
          <a:p>
            <a:pPr marL="0" indent="0">
              <a:buNone/>
            </a:pPr>
            <a:endParaRPr lang="en-US" dirty="0"/>
          </a:p>
        </p:txBody>
      </p:sp>
    </p:spTree>
    <p:extLst>
      <p:ext uri="{BB962C8B-B14F-4D97-AF65-F5344CB8AC3E}">
        <p14:creationId xmlns:p14="http://schemas.microsoft.com/office/powerpoint/2010/main" val="2746449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725BD-B22C-4FF4-977E-1B3B0F000E00}"/>
              </a:ext>
            </a:extLst>
          </p:cNvPr>
          <p:cNvSpPr>
            <a:spLocks noGrp="1"/>
          </p:cNvSpPr>
          <p:nvPr>
            <p:ph type="title"/>
          </p:nvPr>
        </p:nvSpPr>
        <p:spPr>
          <a:xfrm>
            <a:off x="1154953" y="649357"/>
            <a:ext cx="8761413" cy="1245703"/>
          </a:xfrm>
        </p:spPr>
        <p:txBody>
          <a:bodyPr/>
          <a:lstStyle/>
          <a:p>
            <a:pPr algn="ctr"/>
            <a:r>
              <a:rPr lang="en-US" sz="4800" b="1" dirty="0"/>
              <a:t>INSTRUCTIONS: </a:t>
            </a:r>
          </a:p>
        </p:txBody>
      </p:sp>
      <p:sp>
        <p:nvSpPr>
          <p:cNvPr id="3" name="Content Placeholder 2">
            <a:extLst>
              <a:ext uri="{FF2B5EF4-FFF2-40B4-BE49-F238E27FC236}">
                <a16:creationId xmlns:a16="http://schemas.microsoft.com/office/drawing/2014/main" id="{6A45E568-4D96-40B7-8621-52DEE9FC66ED}"/>
              </a:ext>
            </a:extLst>
          </p:cNvPr>
          <p:cNvSpPr>
            <a:spLocks noGrp="1"/>
          </p:cNvSpPr>
          <p:nvPr>
            <p:ph idx="1"/>
          </p:nvPr>
        </p:nvSpPr>
        <p:spPr>
          <a:xfrm>
            <a:off x="238540" y="2603500"/>
            <a:ext cx="11502886" cy="3416300"/>
          </a:xfrm>
        </p:spPr>
        <p:txBody>
          <a:bodyPr>
            <a:normAutofit fontScale="92500" lnSpcReduction="20000"/>
          </a:bodyPr>
          <a:lstStyle/>
          <a:p>
            <a:r>
              <a:rPr lang="en-US" sz="2400" dirty="0">
                <a:solidFill>
                  <a:schemeClr val="tx1"/>
                </a:solidFill>
                <a:latin typeface="Times New Roman" panose="02020603050405020304" pitchFamily="18" charset="0"/>
                <a:cs typeface="Times New Roman" panose="02020603050405020304" pitchFamily="18" charset="0"/>
              </a:rPr>
              <a:t>On the next slide there are 3 questions.</a:t>
            </a:r>
          </a:p>
          <a:p>
            <a:r>
              <a:rPr lang="en-US" sz="2400" dirty="0">
                <a:solidFill>
                  <a:schemeClr val="tx1"/>
                </a:solidFill>
                <a:latin typeface="Times New Roman" panose="02020603050405020304" pitchFamily="18" charset="0"/>
                <a:cs typeface="Times New Roman" panose="02020603050405020304" pitchFamily="18" charset="0"/>
              </a:rPr>
              <a:t>We ask that you watch the 2 videos first and then answer the questions openly and honestly. </a:t>
            </a:r>
          </a:p>
          <a:p>
            <a:r>
              <a:rPr lang="en-US" sz="2400" dirty="0">
                <a:solidFill>
                  <a:schemeClr val="tx1"/>
                </a:solidFill>
                <a:latin typeface="Times New Roman" panose="02020603050405020304" pitchFamily="18" charset="0"/>
                <a:cs typeface="Times New Roman" panose="02020603050405020304" pitchFamily="18" charset="0"/>
              </a:rPr>
              <a:t>You may submit a Word Document with your answers or handwrite your answers and submit a picture (jpg format).</a:t>
            </a:r>
          </a:p>
          <a:p>
            <a:r>
              <a:rPr lang="en-US" sz="2400" dirty="0">
                <a:solidFill>
                  <a:schemeClr val="tx1"/>
                </a:solidFill>
                <a:latin typeface="Times New Roman" panose="02020603050405020304" pitchFamily="18" charset="0"/>
                <a:cs typeface="Times New Roman" panose="02020603050405020304" pitchFamily="18" charset="0"/>
              </a:rPr>
              <a:t>For Question #3 you can either describe the image or cut and paste a picture of the image onto your Word Document. </a:t>
            </a:r>
          </a:p>
          <a:p>
            <a:r>
              <a:rPr lang="en-US" sz="2400" dirty="0">
                <a:solidFill>
                  <a:schemeClr val="tx1"/>
                </a:solidFill>
                <a:latin typeface="Times New Roman" panose="02020603050405020304" pitchFamily="18" charset="0"/>
                <a:cs typeface="Times New Roman" panose="02020603050405020304" pitchFamily="18" charset="0"/>
              </a:rPr>
              <a:t>Please email your work to: </a:t>
            </a:r>
            <a:r>
              <a:rPr lang="en-US" sz="2400" dirty="0">
                <a:solidFill>
                  <a:schemeClr val="tx1"/>
                </a:solidFill>
                <a:highlight>
                  <a:srgbClr val="FFFF00"/>
                </a:highligh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rfststephenps@yahoo.com</a:t>
            </a:r>
            <a:r>
              <a:rPr lang="en-US" sz="2400" dirty="0">
                <a:solidFill>
                  <a:schemeClr val="tx1"/>
                </a:solidFill>
                <a:highlight>
                  <a:srgbClr val="FFFF00"/>
                </a:highlight>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by 9AM on Sunday May 2, 2021</a:t>
            </a:r>
          </a:p>
          <a:p>
            <a:r>
              <a:rPr lang="en-US" sz="2400" dirty="0">
                <a:solidFill>
                  <a:schemeClr val="tx1"/>
                </a:solidFill>
                <a:latin typeface="Times New Roman" panose="02020603050405020304" pitchFamily="18" charset="0"/>
                <a:cs typeface="Times New Roman" panose="02020603050405020304" pitchFamily="18" charset="0"/>
              </a:rPr>
              <a:t>Both on your answer sheet and in the subject line of the email include the following: Your Full Name, The Full Name of your Child and what course they are taking (either Confirmation Year 1 OR Communion Year 2)</a:t>
            </a:r>
          </a:p>
        </p:txBody>
      </p:sp>
    </p:spTree>
    <p:extLst>
      <p:ext uri="{BB962C8B-B14F-4D97-AF65-F5344CB8AC3E}">
        <p14:creationId xmlns:p14="http://schemas.microsoft.com/office/powerpoint/2010/main" val="3306115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FEEA6B06-37BF-43FC-9986-67E8966764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12192000" cy="6867027"/>
            <a:chOff x="0" y="-2373"/>
            <a:chExt cx="12192000" cy="6867027"/>
          </a:xfrm>
        </p:grpSpPr>
        <p:sp>
          <p:nvSpPr>
            <p:cNvPr id="40" name="Rectangle 39">
              <a:extLst>
                <a:ext uri="{FF2B5EF4-FFF2-40B4-BE49-F238E27FC236}">
                  <a16:creationId xmlns:a16="http://schemas.microsoft.com/office/drawing/2014/main" id="{D932D0FE-76FF-4860-ACE3-458B2BB90E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a:extLst>
                <a:ext uri="{FF2B5EF4-FFF2-40B4-BE49-F238E27FC236}">
                  <a16:creationId xmlns:a16="http://schemas.microsoft.com/office/drawing/2014/main" id="{E5D4D113-E6B9-4BCC-8EE7-ABFD7E9420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2" name="Oval 41">
              <a:extLst>
                <a:ext uri="{FF2B5EF4-FFF2-40B4-BE49-F238E27FC236}">
                  <a16:creationId xmlns:a16="http://schemas.microsoft.com/office/drawing/2014/main" id="{909219B5-F7D1-4ED7-8DC1-CE442F43E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3" name="Oval 42">
              <a:extLst>
                <a:ext uri="{FF2B5EF4-FFF2-40B4-BE49-F238E27FC236}">
                  <a16:creationId xmlns:a16="http://schemas.microsoft.com/office/drawing/2014/main" id="{A0E47095-D247-457B-8082-990F3184C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4" name="Oval 43">
              <a:extLst>
                <a:ext uri="{FF2B5EF4-FFF2-40B4-BE49-F238E27FC236}">
                  <a16:creationId xmlns:a16="http://schemas.microsoft.com/office/drawing/2014/main" id="{E2DAA052-A50D-47AE-87C9-AAAB2A38F0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5" name="Oval 44">
              <a:extLst>
                <a:ext uri="{FF2B5EF4-FFF2-40B4-BE49-F238E27FC236}">
                  <a16:creationId xmlns:a16="http://schemas.microsoft.com/office/drawing/2014/main" id="{3053F849-6CC2-45B1-B2CA-CCD77F862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6" name="Freeform 5">
              <a:extLst>
                <a:ext uri="{FF2B5EF4-FFF2-40B4-BE49-F238E27FC236}">
                  <a16:creationId xmlns:a16="http://schemas.microsoft.com/office/drawing/2014/main" id="{86B102DE-9EA5-422F-910A-E4E2F0A5941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48" name="Rectangle 47">
            <a:extLst>
              <a:ext uri="{FF2B5EF4-FFF2-40B4-BE49-F238E27FC236}">
                <a16:creationId xmlns:a16="http://schemas.microsoft.com/office/drawing/2014/main" id="{23D9DFF9-99E4-4FE6-9EAC-F1D7A7DFA5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0" name="Freeform 5">
            <a:extLst>
              <a:ext uri="{FF2B5EF4-FFF2-40B4-BE49-F238E27FC236}">
                <a16:creationId xmlns:a16="http://schemas.microsoft.com/office/drawing/2014/main" id="{920AC4FA-4EC5-423C-A57F-CC9FBC0C8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E163A33D-1330-4608-BC3D-561D4D2D18FC}"/>
              </a:ext>
            </a:extLst>
          </p:cNvPr>
          <p:cNvSpPr>
            <a:spLocks noGrp="1"/>
          </p:cNvSpPr>
          <p:nvPr>
            <p:ph type="title"/>
          </p:nvPr>
        </p:nvSpPr>
        <p:spPr>
          <a:xfrm>
            <a:off x="1243402" y="760910"/>
            <a:ext cx="6202578" cy="795867"/>
          </a:xfrm>
        </p:spPr>
        <p:txBody>
          <a:bodyPr vert="horz" lIns="91440" tIns="45720" rIns="91440" bIns="45720" rtlCol="0" anchor="b">
            <a:normAutofit fontScale="90000"/>
          </a:bodyPr>
          <a:lstStyle/>
          <a:p>
            <a:pPr algn="ctr"/>
            <a:r>
              <a:rPr lang="en-US" sz="2800" b="1" u="sng" dirty="0">
                <a:latin typeface="Times New Roman" panose="02020603050405020304" pitchFamily="18" charset="0"/>
                <a:cs typeface="Times New Roman" panose="02020603050405020304" pitchFamily="18" charset="0"/>
              </a:rPr>
              <a:t>Please respond to the following questions</a:t>
            </a:r>
            <a:endParaRPr lang="en-US" sz="2800" dirty="0">
              <a:latin typeface="Times New Roman" panose="02020603050405020304" pitchFamily="18" charset="0"/>
              <a:cs typeface="Times New Roman" panose="02020603050405020304" pitchFamily="18" charset="0"/>
            </a:endParaRPr>
          </a:p>
        </p:txBody>
      </p:sp>
      <p:sp>
        <p:nvSpPr>
          <p:cNvPr id="4" name="Text Placeholder 3">
            <a:extLst>
              <a:ext uri="{FF2B5EF4-FFF2-40B4-BE49-F238E27FC236}">
                <a16:creationId xmlns:a16="http://schemas.microsoft.com/office/drawing/2014/main" id="{5FB7DA1F-B8C7-48F4-B586-616A07E31037}"/>
              </a:ext>
            </a:extLst>
          </p:cNvPr>
          <p:cNvSpPr>
            <a:spLocks noGrp="1"/>
          </p:cNvSpPr>
          <p:nvPr>
            <p:ph type="body" sz="half" idx="2"/>
          </p:nvPr>
        </p:nvSpPr>
        <p:spPr>
          <a:xfrm>
            <a:off x="763588" y="1881809"/>
            <a:ext cx="7108203" cy="3829878"/>
          </a:xfrm>
        </p:spPr>
        <p:txBody>
          <a:bodyPr vert="horz" lIns="91440" tIns="45720" rIns="91440" bIns="45720" rtlCol="0" anchor="t">
            <a:normAutofit/>
          </a:bodyPr>
          <a:lstStyle/>
          <a:p>
            <a:pPr marL="342900" indent="-342900">
              <a:buAutoNum type="arabicPeriod"/>
            </a:pPr>
            <a:r>
              <a:rPr lang="en-US" b="1" cap="all" dirty="0">
                <a:solidFill>
                  <a:schemeClr val="bg2"/>
                </a:solidFill>
                <a:latin typeface="Times New Roman" panose="02020603050405020304" pitchFamily="18" charset="0"/>
                <a:cs typeface="Times New Roman" panose="02020603050405020304" pitchFamily="18" charset="0"/>
              </a:rPr>
              <a:t>In the Second Video Fr. Mike Tells us that Jesus himself gave his  mother to us as our mother -- Using the Apostle John as an example – that John took her into his home. </a:t>
            </a:r>
          </a:p>
          <a:p>
            <a:pPr lvl="1"/>
            <a:r>
              <a:rPr lang="en-US" b="1" cap="all" dirty="0">
                <a:solidFill>
                  <a:schemeClr val="bg2"/>
                </a:solidFill>
                <a:latin typeface="Times New Roman" panose="02020603050405020304" pitchFamily="18" charset="0"/>
                <a:cs typeface="Times New Roman" panose="02020603050405020304" pitchFamily="18" charset="0"/>
              </a:rPr>
              <a:t>How does your family continue to welcome Mary into your home as your mother?</a:t>
            </a:r>
          </a:p>
          <a:p>
            <a:pPr marL="342900" indent="-342900">
              <a:buAutoNum type="arabicPeriod"/>
            </a:pPr>
            <a:r>
              <a:rPr lang="en-US" b="1" cap="all" dirty="0">
                <a:solidFill>
                  <a:schemeClr val="bg2"/>
                </a:solidFill>
                <a:latin typeface="Times New Roman" panose="02020603050405020304" pitchFamily="18" charset="0"/>
                <a:cs typeface="Times New Roman" panose="02020603050405020304" pitchFamily="18" charset="0"/>
              </a:rPr>
              <a:t>In the first Video; Fr. Neal Conolly says that Mary’s role is humanizing. She is someone we can relate to.  Share with us a time in your life or the life of your family when Mary has been a comfort to you.</a:t>
            </a:r>
          </a:p>
          <a:p>
            <a:pPr marL="342900" indent="-342900">
              <a:buAutoNum type="arabicPeriod"/>
            </a:pPr>
            <a:r>
              <a:rPr lang="en-US" b="1" cap="all" dirty="0">
                <a:solidFill>
                  <a:schemeClr val="bg2"/>
                </a:solidFill>
                <a:latin typeface="Times New Roman" panose="02020603050405020304" pitchFamily="18" charset="0"/>
                <a:cs typeface="Times New Roman" panose="02020603050405020304" pitchFamily="18" charset="0"/>
              </a:rPr>
              <a:t>There are 1000’s upon 1000’s of images of the Virgin Mary in art. She is only mentioned 15 times in the Gospels yet aside from Jesus she is the most beloved figure in Roman Catholicism. Do a google search of the many images of Mary and let us know which one you (or your family</a:t>
            </a:r>
            <a:r>
              <a:rPr lang="en-US" b="1" cap="all">
                <a:solidFill>
                  <a:schemeClr val="bg2"/>
                </a:solidFill>
                <a:latin typeface="Times New Roman" panose="02020603050405020304" pitchFamily="18" charset="0"/>
                <a:cs typeface="Times New Roman" panose="02020603050405020304" pitchFamily="18" charset="0"/>
              </a:rPr>
              <a:t>) loves </a:t>
            </a:r>
            <a:r>
              <a:rPr lang="en-US" b="1" cap="all" dirty="0">
                <a:solidFill>
                  <a:schemeClr val="bg2"/>
                </a:solidFill>
                <a:latin typeface="Times New Roman" panose="02020603050405020304" pitchFamily="18" charset="0"/>
                <a:cs typeface="Times New Roman" panose="02020603050405020304" pitchFamily="18" charset="0"/>
              </a:rPr>
              <a:t>the most. </a:t>
            </a:r>
          </a:p>
          <a:p>
            <a:pPr marL="342900" indent="-342900">
              <a:buAutoNum type="arabicPeriod"/>
            </a:pPr>
            <a:endParaRPr lang="en-US" b="1" cap="all" dirty="0">
              <a:solidFill>
                <a:schemeClr val="bg2"/>
              </a:solidFill>
              <a:latin typeface="Times New Roman" panose="02020603050405020304" pitchFamily="18" charset="0"/>
              <a:cs typeface="Times New Roman" panose="02020603050405020304" pitchFamily="18" charset="0"/>
            </a:endParaRPr>
          </a:p>
          <a:p>
            <a:pPr marL="342900" indent="-342900">
              <a:buAutoNum type="arabicPeriod"/>
            </a:pPr>
            <a:endParaRPr lang="en-US" b="1" cap="all" dirty="0">
              <a:solidFill>
                <a:schemeClr val="bg2"/>
              </a:solidFill>
              <a:latin typeface="Times New Roman" panose="02020603050405020304" pitchFamily="18" charset="0"/>
              <a:cs typeface="Times New Roman" panose="02020603050405020304" pitchFamily="18" charset="0"/>
            </a:endParaRPr>
          </a:p>
          <a:p>
            <a:pPr marL="342900" indent="-342900">
              <a:buAutoNum type="arabicPeriod"/>
            </a:pPr>
            <a:endParaRPr lang="en-US" b="1" cap="all" dirty="0">
              <a:solidFill>
                <a:schemeClr val="bg2"/>
              </a:solidFill>
              <a:latin typeface="Times New Roman" panose="02020603050405020304" pitchFamily="18" charset="0"/>
              <a:cs typeface="Times New Roman" panose="02020603050405020304" pitchFamily="18" charset="0"/>
            </a:endParaRPr>
          </a:p>
        </p:txBody>
      </p:sp>
      <p:pic>
        <p:nvPicPr>
          <p:cNvPr id="9" name="Picture 8" descr="A picture containing person, clothing, cloak&#10;&#10;Description automatically generated">
            <a:extLst>
              <a:ext uri="{FF2B5EF4-FFF2-40B4-BE49-F238E27FC236}">
                <a16:creationId xmlns:a16="http://schemas.microsoft.com/office/drawing/2014/main" id="{63787CB7-B9AD-4528-A0B5-40D366F9CACD}"/>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5050" r="17398"/>
          <a:stretch/>
        </p:blipFill>
        <p:spPr>
          <a:xfrm>
            <a:off x="8038005" y="471948"/>
            <a:ext cx="3677632" cy="5909207"/>
          </a:xfrm>
          <a:prstGeom prst="rect">
            <a:avLst/>
          </a:prstGeom>
          <a:ln>
            <a:noFill/>
          </a:ln>
        </p:spPr>
      </p:pic>
      <p:sp>
        <p:nvSpPr>
          <p:cNvPr id="52" name="Rectangle 51">
            <a:extLst>
              <a:ext uri="{FF2B5EF4-FFF2-40B4-BE49-F238E27FC236}">
                <a16:creationId xmlns:a16="http://schemas.microsoft.com/office/drawing/2014/main" id="{3E7F71C0-4296-46AB-AE10-3CA63679AE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9431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700"/>
                                        <p:tgtEl>
                                          <p:spTgt spid="9"/>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237</TotalTime>
  <Words>483</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Century Gothic</vt:lpstr>
      <vt:lpstr>Lucida Calligraphy</vt:lpstr>
      <vt:lpstr>Times New Roman</vt:lpstr>
      <vt:lpstr>Wingdings 3</vt:lpstr>
      <vt:lpstr>Ion Boardroom</vt:lpstr>
      <vt:lpstr>Parent Session:  Confirmation Year 1  and  Communion Year 2</vt:lpstr>
      <vt:lpstr>IMPORTANT</vt:lpstr>
      <vt:lpstr>Mary The Mother of God</vt:lpstr>
      <vt:lpstr>Assignment: You will view two YouTube videos</vt:lpstr>
      <vt:lpstr>VIDEO #1: Who is the Virgin Mary</vt:lpstr>
      <vt:lpstr>Video #2: “Why Catholics Call Mary Their Mother” </vt:lpstr>
      <vt:lpstr>INSTRUCTIONS: </vt:lpstr>
      <vt:lpstr>Please respond to the following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The Mother of God</dc:title>
  <dc:creator>Deborah Montoya</dc:creator>
  <cp:lastModifiedBy>Deborah Montoya</cp:lastModifiedBy>
  <cp:revision>7</cp:revision>
  <dcterms:created xsi:type="dcterms:W3CDTF">2021-04-22T16:35:13Z</dcterms:created>
  <dcterms:modified xsi:type="dcterms:W3CDTF">2021-04-23T13:23:40Z</dcterms:modified>
</cp:coreProperties>
</file>