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56" r:id="rId3"/>
    <p:sldId id="268" r:id="rId4"/>
    <p:sldId id="257" r:id="rId5"/>
    <p:sldId id="259" r:id="rId6"/>
    <p:sldId id="262" r:id="rId7"/>
    <p:sldId id="261" r:id="rId8"/>
    <p:sldId id="263" r:id="rId9"/>
    <p:sldId id="260" r:id="rId10"/>
    <p:sldId id="264" r:id="rId11"/>
    <p:sldId id="270" r:id="rId12"/>
    <p:sldId id="271" r:id="rId13"/>
    <p:sldId id="269" r:id="rId14"/>
    <p:sldId id="272" r:id="rId15"/>
    <p:sldId id="265" r:id="rId16"/>
    <p:sldId id="266" r:id="rId17"/>
    <p:sldId id="273" r:id="rId18"/>
    <p:sldId id="274" r:id="rId19"/>
    <p:sldId id="26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1/22/2021</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vaticannews.va/en/pope/news/2020-03/pope-francis-urbi-et-orbi-blessing-coronaviru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rfststephenps@yahoo.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4A225-7505-4877-A40D-5E877C36F1B1}"/>
              </a:ext>
            </a:extLst>
          </p:cNvPr>
          <p:cNvSpPr>
            <a:spLocks noGrp="1"/>
          </p:cNvSpPr>
          <p:nvPr>
            <p:ph type="title"/>
          </p:nvPr>
        </p:nvSpPr>
        <p:spPr>
          <a:xfrm>
            <a:off x="913795" y="238539"/>
            <a:ext cx="10353761" cy="1326321"/>
          </a:xfrm>
        </p:spPr>
        <p:txBody>
          <a:bodyPr>
            <a:normAutofit/>
          </a:bodyPr>
          <a:lstStyle/>
          <a:p>
            <a:r>
              <a:rPr lang="en-US" sz="4800" dirty="0">
                <a:solidFill>
                  <a:schemeClr val="bg2">
                    <a:lumMod val="50000"/>
                  </a:schemeClr>
                </a:solidFill>
                <a:highlight>
                  <a:srgbClr val="FFFF00"/>
                </a:highlight>
              </a:rPr>
              <a:t>IMPORTANT ANNOUCEMENT</a:t>
            </a:r>
          </a:p>
        </p:txBody>
      </p:sp>
      <p:sp>
        <p:nvSpPr>
          <p:cNvPr id="3" name="Content Placeholder 2">
            <a:extLst>
              <a:ext uri="{FF2B5EF4-FFF2-40B4-BE49-F238E27FC236}">
                <a16:creationId xmlns:a16="http://schemas.microsoft.com/office/drawing/2014/main" id="{6D1681C2-5685-4541-8D79-9879357E5620}"/>
              </a:ext>
            </a:extLst>
          </p:cNvPr>
          <p:cNvSpPr>
            <a:spLocks noGrp="1"/>
          </p:cNvSpPr>
          <p:nvPr>
            <p:ph idx="1"/>
          </p:nvPr>
        </p:nvSpPr>
        <p:spPr>
          <a:xfrm>
            <a:off x="251790" y="1564859"/>
            <a:ext cx="11648661" cy="5054601"/>
          </a:xfrm>
        </p:spPr>
        <p:txBody>
          <a:bodyPr/>
          <a:lstStyle/>
          <a:p>
            <a:r>
              <a:rPr lang="en-US" sz="2400" b="1" dirty="0">
                <a:solidFill>
                  <a:srgbClr val="FFFF00"/>
                </a:solidFill>
              </a:rPr>
              <a:t>This lesson was given out 2 weeks ago to the parents of students in the Communion Year 1 Classes. </a:t>
            </a:r>
          </a:p>
          <a:p>
            <a:pPr lvl="1"/>
            <a:r>
              <a:rPr lang="en-US" sz="2200" dirty="0"/>
              <a:t>If you also have a child in Year 2 you do not need to redo this lesson. </a:t>
            </a:r>
          </a:p>
          <a:p>
            <a:r>
              <a:rPr lang="en-US" sz="2400" dirty="0"/>
              <a:t>We kindly ask that in order to receive credit for attendance in </a:t>
            </a:r>
            <a:r>
              <a:rPr lang="en-US" sz="2400" b="1" i="1" dirty="0">
                <a:solidFill>
                  <a:srgbClr val="FFFF00"/>
                </a:solidFill>
              </a:rPr>
              <a:t>this</a:t>
            </a:r>
            <a:r>
              <a:rPr lang="en-US" sz="2400" dirty="0"/>
              <a:t> session resend us your answers to the 4 questions in an email with your Communion Year 2 Child’s name etc. </a:t>
            </a:r>
          </a:p>
          <a:p>
            <a:r>
              <a:rPr lang="en-US" sz="2400" dirty="0"/>
              <a:t>This will be the easiest thing to do for the Parent Session Team who will be reading your responses and for taking attendance!</a:t>
            </a:r>
          </a:p>
          <a:p>
            <a:r>
              <a:rPr lang="en-US" sz="2400" dirty="0"/>
              <a:t>Thank You! </a:t>
            </a:r>
          </a:p>
          <a:p>
            <a:endParaRPr lang="en-US" dirty="0"/>
          </a:p>
        </p:txBody>
      </p:sp>
    </p:spTree>
    <p:extLst>
      <p:ext uri="{BB962C8B-B14F-4D97-AF65-F5344CB8AC3E}">
        <p14:creationId xmlns:p14="http://schemas.microsoft.com/office/powerpoint/2010/main" val="2164172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Eucharist (Communion) </a:t>
            </a:r>
          </a:p>
        </p:txBody>
      </p:sp>
      <p:sp>
        <p:nvSpPr>
          <p:cNvPr id="3" name="Content Placeholder 2"/>
          <p:cNvSpPr>
            <a:spLocks noGrp="1"/>
          </p:cNvSpPr>
          <p:nvPr>
            <p:ph idx="1"/>
          </p:nvPr>
        </p:nvSpPr>
        <p:spPr>
          <a:xfrm>
            <a:off x="357808" y="1718187"/>
            <a:ext cx="11383617" cy="4535129"/>
          </a:xfrm>
        </p:spPr>
        <p:txBody>
          <a:bodyPr>
            <a:normAutofit/>
          </a:bodyPr>
          <a:lstStyle/>
          <a:p>
            <a:r>
              <a:rPr lang="en-US" sz="2400" b="1" dirty="0"/>
              <a:t>The Central Sacrament of the Roman Catholic Faith.</a:t>
            </a:r>
          </a:p>
          <a:p>
            <a:r>
              <a:rPr lang="en-US" sz="2400" b="1" dirty="0"/>
              <a:t>“It’s more than wine and bread”</a:t>
            </a:r>
          </a:p>
          <a:p>
            <a:r>
              <a:rPr lang="en-US" sz="2400" b="1" dirty="0"/>
              <a:t>Eucharist brings eternal life.</a:t>
            </a:r>
          </a:p>
          <a:p>
            <a:r>
              <a:rPr lang="en-US" sz="2400" b="1" dirty="0"/>
              <a:t>We should come to this Sacrament often, because it nourishes our souls.</a:t>
            </a:r>
          </a:p>
          <a:p>
            <a:r>
              <a:rPr lang="en-US" sz="2400" b="1" dirty="0"/>
              <a:t>ALL of the other Sacraments are directed towards Eucharist.</a:t>
            </a:r>
          </a:p>
          <a:p>
            <a:r>
              <a:rPr lang="en-US" sz="2400" b="1" dirty="0"/>
              <a:t>Receiving Eucharist is essential. </a:t>
            </a:r>
          </a:p>
          <a:p>
            <a:endParaRPr lang="en-US" dirty="0"/>
          </a:p>
        </p:txBody>
      </p:sp>
    </p:spTree>
    <p:extLst>
      <p:ext uri="{BB962C8B-B14F-4D97-AF65-F5344CB8AC3E}">
        <p14:creationId xmlns:p14="http://schemas.microsoft.com/office/powerpoint/2010/main" val="374805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5B226-30D6-40AE-B3A7-A65E7630A2CF}"/>
              </a:ext>
            </a:extLst>
          </p:cNvPr>
          <p:cNvSpPr>
            <a:spLocks noGrp="1"/>
          </p:cNvSpPr>
          <p:nvPr>
            <p:ph type="title"/>
          </p:nvPr>
        </p:nvSpPr>
        <p:spPr>
          <a:xfrm>
            <a:off x="913795" y="185530"/>
            <a:ext cx="10353761" cy="1326321"/>
          </a:xfrm>
        </p:spPr>
        <p:txBody>
          <a:bodyPr/>
          <a:lstStyle/>
          <a:p>
            <a:r>
              <a:rPr lang="en-US" dirty="0"/>
              <a:t>Unique to our current situation</a:t>
            </a:r>
          </a:p>
        </p:txBody>
      </p:sp>
      <p:sp>
        <p:nvSpPr>
          <p:cNvPr id="3" name="Content Placeholder 2">
            <a:extLst>
              <a:ext uri="{FF2B5EF4-FFF2-40B4-BE49-F238E27FC236}">
                <a16:creationId xmlns:a16="http://schemas.microsoft.com/office/drawing/2014/main" id="{BFA12760-8F42-47B1-AA0F-ED8AE8596D75}"/>
              </a:ext>
            </a:extLst>
          </p:cNvPr>
          <p:cNvSpPr>
            <a:spLocks noGrp="1"/>
          </p:cNvSpPr>
          <p:nvPr>
            <p:ph idx="1"/>
          </p:nvPr>
        </p:nvSpPr>
        <p:spPr>
          <a:xfrm>
            <a:off x="318052" y="1325217"/>
            <a:ext cx="11582400" cy="5168348"/>
          </a:xfrm>
        </p:spPr>
        <p:txBody>
          <a:bodyPr>
            <a:normAutofit/>
          </a:bodyPr>
          <a:lstStyle/>
          <a:p>
            <a:r>
              <a:rPr lang="en-US" dirty="0"/>
              <a:t>Due to the Covid-19 Pandemic Roman Catholics have been limited in their ability to go to Mass and receive Communion. </a:t>
            </a:r>
          </a:p>
          <a:p>
            <a:pPr lvl="1"/>
            <a:r>
              <a:rPr lang="en-US" dirty="0"/>
              <a:t>Our Church and the Pope recognize the constraints placed upon the Faithful at this time and we are exempt from the obligation to receive Eucharist on the Holy Days of Obligation. </a:t>
            </a:r>
          </a:p>
          <a:p>
            <a:pPr lvl="1"/>
            <a:r>
              <a:rPr lang="en-US" dirty="0"/>
              <a:t>Once we are able to do so safely, we will be invited back to reception of Communion which we are praying will be soon. </a:t>
            </a:r>
          </a:p>
          <a:p>
            <a:r>
              <a:rPr lang="en-US" dirty="0"/>
              <a:t>On March 27, 2020 our Holy Father, Pope Francis gave the entire Roman Catholic World a blessing titled “</a:t>
            </a:r>
            <a:r>
              <a:rPr lang="en-US" dirty="0" err="1"/>
              <a:t>Urbi</a:t>
            </a:r>
            <a:r>
              <a:rPr lang="en-US" dirty="0"/>
              <a:t> et </a:t>
            </a:r>
            <a:r>
              <a:rPr lang="en-US" dirty="0" err="1"/>
              <a:t>Orbi</a:t>
            </a:r>
            <a:r>
              <a:rPr lang="en-US" dirty="0"/>
              <a:t>” This is a very solemn blessing meant to be given only at the most serious of times. </a:t>
            </a:r>
          </a:p>
          <a:p>
            <a:r>
              <a:rPr lang="en-US" dirty="0"/>
              <a:t>If you would like to see this blessing; click on the link below:</a:t>
            </a:r>
          </a:p>
          <a:p>
            <a:r>
              <a:rPr lang="en-US" dirty="0">
                <a:hlinkClick r:id="rId2"/>
              </a:rPr>
              <a:t>https://www.vaticannews.va/en/pope/news/2020-03/pope-francis-urbi-et-orbi-blessing-coronavirus.html</a:t>
            </a:r>
            <a:endParaRPr lang="en-US" dirty="0"/>
          </a:p>
          <a:p>
            <a:endParaRPr lang="en-US" dirty="0"/>
          </a:p>
        </p:txBody>
      </p:sp>
    </p:spTree>
    <p:extLst>
      <p:ext uri="{BB962C8B-B14F-4D97-AF65-F5344CB8AC3E}">
        <p14:creationId xmlns:p14="http://schemas.microsoft.com/office/powerpoint/2010/main" val="4077260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C7DE-DCB7-4CA9-9874-B7377CA0CB67}"/>
              </a:ext>
            </a:extLst>
          </p:cNvPr>
          <p:cNvSpPr>
            <a:spLocks noGrp="1"/>
          </p:cNvSpPr>
          <p:nvPr>
            <p:ph type="title"/>
          </p:nvPr>
        </p:nvSpPr>
        <p:spPr>
          <a:xfrm>
            <a:off x="278296" y="609600"/>
            <a:ext cx="11476381" cy="5711687"/>
          </a:xfrm>
        </p:spPr>
        <p:txBody>
          <a:bodyPr>
            <a:normAutofit/>
          </a:bodyPr>
          <a:lstStyle/>
          <a:p>
            <a:r>
              <a:rPr lang="en-US" dirty="0"/>
              <a:t>On the next slide I have posted a prayer titled “An Act of Spiritual Communion”</a:t>
            </a:r>
            <a:br>
              <a:rPr lang="en-US" dirty="0"/>
            </a:br>
            <a:br>
              <a:rPr lang="en-US" dirty="0"/>
            </a:br>
            <a:r>
              <a:rPr lang="en-US" dirty="0"/>
              <a:t>We highly encourage you to watch mass on the </a:t>
            </a:r>
            <a:r>
              <a:rPr lang="en-US" dirty="0" err="1"/>
              <a:t>st.</a:t>
            </a:r>
            <a:r>
              <a:rPr lang="en-US" dirty="0"/>
              <a:t> Stephen Facebook page and upon doing so during communion you can pray “An act of spiritual Communion”</a:t>
            </a:r>
          </a:p>
        </p:txBody>
      </p:sp>
    </p:spTree>
    <p:extLst>
      <p:ext uri="{BB962C8B-B14F-4D97-AF65-F5344CB8AC3E}">
        <p14:creationId xmlns:p14="http://schemas.microsoft.com/office/powerpoint/2010/main" val="180937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CFCDA-523F-4B29-8C51-771596B453F2}"/>
              </a:ext>
            </a:extLst>
          </p:cNvPr>
          <p:cNvSpPr>
            <a:spLocks noGrp="1"/>
          </p:cNvSpPr>
          <p:nvPr>
            <p:ph type="title"/>
          </p:nvPr>
        </p:nvSpPr>
        <p:spPr>
          <a:xfrm>
            <a:off x="530087" y="371062"/>
            <a:ext cx="10880035" cy="1298712"/>
          </a:xfrm>
        </p:spPr>
        <p:txBody>
          <a:bodyPr/>
          <a:lstStyle/>
          <a:p>
            <a:r>
              <a:rPr lang="en-US" dirty="0"/>
              <a:t>An Act of Spiritual Communion</a:t>
            </a:r>
            <a:br>
              <a:rPr lang="en-US" dirty="0"/>
            </a:br>
            <a:r>
              <a:rPr lang="en-US" sz="2800" dirty="0"/>
              <a:t>(Modern Translation)</a:t>
            </a:r>
            <a:endParaRPr lang="en-US" dirty="0"/>
          </a:p>
        </p:txBody>
      </p:sp>
      <p:sp>
        <p:nvSpPr>
          <p:cNvPr id="3" name="Content Placeholder 2">
            <a:extLst>
              <a:ext uri="{FF2B5EF4-FFF2-40B4-BE49-F238E27FC236}">
                <a16:creationId xmlns:a16="http://schemas.microsoft.com/office/drawing/2014/main" id="{A76B07D5-954A-46DF-90A1-F0A0870D4344}"/>
              </a:ext>
            </a:extLst>
          </p:cNvPr>
          <p:cNvSpPr>
            <a:spLocks noGrp="1"/>
          </p:cNvSpPr>
          <p:nvPr>
            <p:ph idx="1"/>
          </p:nvPr>
        </p:nvSpPr>
        <p:spPr>
          <a:xfrm>
            <a:off x="387522" y="1669775"/>
            <a:ext cx="11274391" cy="4982816"/>
          </a:xfrm>
        </p:spPr>
        <p:txBody>
          <a:bodyPr>
            <a:normAutofit fontScale="77500" lnSpcReduction="20000"/>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3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300" b="1" i="1" dirty="0">
                <a:latin typeface="Times New Roman" panose="02020603050405020304" pitchFamily="18" charset="0"/>
                <a:cs typeface="Times New Roman" panose="02020603050405020304" pitchFamily="18" charset="0"/>
              </a:rPr>
              <a:t>My Jesus, </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3300" b="1" i="1" dirty="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300" b="1" i="1" dirty="0">
                <a:latin typeface="Times New Roman" panose="02020603050405020304" pitchFamily="18" charset="0"/>
                <a:cs typeface="Times New Roman" panose="02020603050405020304" pitchFamily="18" charset="0"/>
              </a:rPr>
              <a:t>I believe that You are present in the Most Holy Sacrament.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3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300" b="1" i="1" dirty="0">
                <a:latin typeface="Times New Roman" panose="02020603050405020304" pitchFamily="18" charset="0"/>
                <a:cs typeface="Times New Roman" panose="02020603050405020304" pitchFamily="18" charset="0"/>
              </a:rPr>
              <a:t>I love You above all things and I desire to receive You into my soul.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3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300" b="1" i="1" dirty="0">
                <a:latin typeface="Times New Roman" panose="02020603050405020304" pitchFamily="18" charset="0"/>
                <a:cs typeface="Times New Roman" panose="02020603050405020304" pitchFamily="18" charset="0"/>
              </a:rPr>
              <a:t>Since I cannot at this moment receive You sacramentally; come at least spiritually into my heart.</a:t>
            </a: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3300" b="1" i="1" dirty="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3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a:t>
            </a:r>
            <a:r>
              <a:rPr kumimoji="0" lang="en-US" altLang="en-US" sz="3300" b="1" i="1"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embrace You as if You were already there and unite myself wholly to You. </a:t>
            </a:r>
            <a:endParaRPr lang="en-US" altLang="en-US" sz="3300" b="1" i="1" dirty="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3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300" b="1" i="1" dirty="0">
                <a:latin typeface="Times New Roman" panose="02020603050405020304" pitchFamily="18" charset="0"/>
                <a:cs typeface="Times New Roman" panose="02020603050405020304" pitchFamily="18" charset="0"/>
              </a:rPr>
              <a:t>Never permit me to be separated from You!</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3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300" b="1" i="1" dirty="0">
                <a:latin typeface="Times New Roman" panose="02020603050405020304" pitchFamily="18" charset="0"/>
                <a:cs typeface="Times New Roman" panose="02020603050405020304" pitchFamily="18" charset="0"/>
              </a:rPr>
              <a:t>Amen!</a:t>
            </a:r>
            <a:endParaRPr kumimoji="0" lang="en-US" altLang="en-US" sz="33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21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26549-C03D-4AA5-B681-C690CF7C902F}"/>
              </a:ext>
            </a:extLst>
          </p:cNvPr>
          <p:cNvSpPr>
            <a:spLocks noGrp="1"/>
          </p:cNvSpPr>
          <p:nvPr>
            <p:ph type="title"/>
          </p:nvPr>
        </p:nvSpPr>
        <p:spPr/>
        <p:txBody>
          <a:bodyPr>
            <a:normAutofit/>
          </a:bodyPr>
          <a:lstStyle/>
          <a:p>
            <a:r>
              <a:rPr lang="en-US" sz="6600" dirty="0">
                <a:solidFill>
                  <a:srgbClr val="FFFF00"/>
                </a:solidFill>
              </a:rPr>
              <a:t>Question #2</a:t>
            </a:r>
          </a:p>
        </p:txBody>
      </p:sp>
      <p:sp>
        <p:nvSpPr>
          <p:cNvPr id="3" name="Content Placeholder 2">
            <a:extLst>
              <a:ext uri="{FF2B5EF4-FFF2-40B4-BE49-F238E27FC236}">
                <a16:creationId xmlns:a16="http://schemas.microsoft.com/office/drawing/2014/main" id="{46026473-5162-428C-A03D-A15931C31CCB}"/>
              </a:ext>
            </a:extLst>
          </p:cNvPr>
          <p:cNvSpPr>
            <a:spLocks noGrp="1"/>
          </p:cNvSpPr>
          <p:nvPr>
            <p:ph idx="1"/>
          </p:nvPr>
        </p:nvSpPr>
        <p:spPr/>
        <p:txBody>
          <a:bodyPr>
            <a:normAutofit/>
          </a:bodyPr>
          <a:lstStyle/>
          <a:p>
            <a:r>
              <a:rPr lang="en-US" sz="3200" dirty="0"/>
              <a:t>Why do you think that Eucharist (receiving Communion) is the central act of our faith as Roman Catholics? – </a:t>
            </a:r>
            <a:r>
              <a:rPr lang="en-US" sz="3200" i="1" dirty="0"/>
              <a:t>this means it is the most important of all 7 Sacraments! </a:t>
            </a:r>
          </a:p>
        </p:txBody>
      </p:sp>
    </p:spTree>
    <p:extLst>
      <p:ext uri="{BB962C8B-B14F-4D97-AF65-F5344CB8AC3E}">
        <p14:creationId xmlns:p14="http://schemas.microsoft.com/office/powerpoint/2010/main" val="2800642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52" y="167147"/>
            <a:ext cx="6894871" cy="2362200"/>
          </a:xfrm>
        </p:spPr>
        <p:txBody>
          <a:bodyPr/>
          <a:lstStyle/>
          <a:p>
            <a:r>
              <a:rPr lang="en-US" sz="4400" i="1" u="sng" dirty="0">
                <a:latin typeface="Aharoni" panose="02010803020104030203" pitchFamily="2" charset="-79"/>
                <a:cs typeface="Aharoni" panose="02010803020104030203" pitchFamily="2" charset="-79"/>
              </a:rPr>
              <a:t>Confirmation: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The Sacrament of the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Holy Spirit</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6430" r="16430"/>
          <a:stretch>
            <a:fillRect/>
          </a:stretch>
        </p:blipFill>
        <p:spPr/>
      </p:pic>
      <p:sp>
        <p:nvSpPr>
          <p:cNvPr id="4" name="Text Placeholder 3"/>
          <p:cNvSpPr>
            <a:spLocks noGrp="1"/>
          </p:cNvSpPr>
          <p:nvPr>
            <p:ph type="body" sz="half" idx="2"/>
          </p:nvPr>
        </p:nvSpPr>
        <p:spPr>
          <a:xfrm>
            <a:off x="213852" y="2529347"/>
            <a:ext cx="6634892" cy="3834581"/>
          </a:xfrm>
        </p:spPr>
        <p:txBody>
          <a:bodyPr>
            <a:normAutofit lnSpcReduction="10000"/>
          </a:bodyPr>
          <a:lstStyle/>
          <a:p>
            <a:pPr marL="285750" indent="-285750" algn="l">
              <a:buFont typeface="Wingdings" panose="05000000000000000000" pitchFamily="2" charset="2"/>
              <a:buChar char="Ø"/>
            </a:pPr>
            <a:r>
              <a:rPr lang="en-US" sz="2400" dirty="0"/>
              <a:t>Matter: Laying on of hands by the Bishop or his representative.</a:t>
            </a:r>
          </a:p>
          <a:p>
            <a:pPr marL="285750" indent="-285750" algn="l">
              <a:buFont typeface="Wingdings" panose="05000000000000000000" pitchFamily="2" charset="2"/>
              <a:buChar char="Ø"/>
            </a:pPr>
            <a:r>
              <a:rPr lang="en-US" sz="2400" dirty="0"/>
              <a:t>Anointing with Sacred Chrism</a:t>
            </a:r>
          </a:p>
          <a:p>
            <a:pPr marL="285750" indent="-285750" algn="l">
              <a:buFont typeface="Wingdings" panose="05000000000000000000" pitchFamily="2" charset="2"/>
              <a:buChar char="Ø"/>
            </a:pPr>
            <a:r>
              <a:rPr lang="en-US" sz="2400" dirty="0"/>
              <a:t>Form: “Be sealed with the Gift of the Holy Spirit.”</a:t>
            </a:r>
          </a:p>
          <a:p>
            <a:pPr marL="285750" indent="-285750" algn="l">
              <a:buFont typeface="Wingdings" panose="05000000000000000000" pitchFamily="2" charset="2"/>
              <a:buChar char="Ø"/>
            </a:pPr>
            <a:r>
              <a:rPr lang="en-US" sz="2400" dirty="0"/>
              <a:t>Increases and deepens baptismal grace.</a:t>
            </a:r>
          </a:p>
          <a:p>
            <a:pPr marL="285750" indent="-285750" algn="l">
              <a:buFont typeface="Wingdings" panose="05000000000000000000" pitchFamily="2" charset="2"/>
              <a:buChar char="Ø"/>
            </a:pPr>
            <a:r>
              <a:rPr lang="en-US" sz="2400" dirty="0"/>
              <a:t>Indelible character that helps us spread and defend the faith as a witness of Christ.</a:t>
            </a:r>
          </a:p>
        </p:txBody>
      </p:sp>
    </p:spTree>
    <p:extLst>
      <p:ext uri="{BB962C8B-B14F-4D97-AF65-F5344CB8AC3E}">
        <p14:creationId xmlns:p14="http://schemas.microsoft.com/office/powerpoint/2010/main" val="848318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227" y="405582"/>
            <a:ext cx="5929773" cy="2485102"/>
          </a:xfrm>
        </p:spPr>
        <p:txBody>
          <a:bodyPr>
            <a:normAutofit fontScale="90000"/>
          </a:bodyPr>
          <a:lstStyle/>
          <a:p>
            <a:r>
              <a:rPr lang="en-US" sz="4900" dirty="0">
                <a:latin typeface="Aharoni" panose="02010803020104030203" pitchFamily="2" charset="-79"/>
                <a:cs typeface="Aharoni" panose="02010803020104030203" pitchFamily="2" charset="-79"/>
              </a:rPr>
              <a:t>Eucharist</a:t>
            </a:r>
            <a:br>
              <a:rPr lang="en-US" sz="4000" dirty="0">
                <a:latin typeface="Aharoni" panose="02010803020104030203" pitchFamily="2" charset="-79"/>
                <a:cs typeface="Aharoni" panose="02010803020104030203" pitchFamily="2" charset="-79"/>
              </a:rPr>
            </a:br>
            <a:r>
              <a:rPr lang="en-US" sz="4000" dirty="0">
                <a:latin typeface="Aharoni" panose="02010803020104030203" pitchFamily="2" charset="-79"/>
                <a:cs typeface="Aharoni" panose="02010803020104030203" pitchFamily="2" charset="-79"/>
              </a:rPr>
              <a:t>The Source and Summit</a:t>
            </a:r>
            <a:br>
              <a:rPr lang="en-US" sz="4000" dirty="0">
                <a:latin typeface="Aharoni" panose="02010803020104030203" pitchFamily="2" charset="-79"/>
                <a:cs typeface="Aharoni" panose="02010803020104030203" pitchFamily="2" charset="-79"/>
              </a:rPr>
            </a:br>
            <a:br>
              <a:rPr lang="en-US" sz="4000" dirty="0">
                <a:latin typeface="Aharoni" panose="02010803020104030203" pitchFamily="2" charset="-79"/>
                <a:cs typeface="Aharoni" panose="02010803020104030203" pitchFamily="2" charset="-79"/>
              </a:rPr>
            </a:b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4" name="Text Placeholder 3"/>
          <p:cNvSpPr>
            <a:spLocks noGrp="1"/>
          </p:cNvSpPr>
          <p:nvPr>
            <p:ph type="body" sz="half" idx="2"/>
          </p:nvPr>
        </p:nvSpPr>
        <p:spPr>
          <a:xfrm>
            <a:off x="368710" y="1747683"/>
            <a:ext cx="6480034" cy="4549877"/>
          </a:xfrm>
        </p:spPr>
        <p:txBody>
          <a:bodyPr>
            <a:normAutofit/>
          </a:bodyPr>
          <a:lstStyle/>
          <a:p>
            <a:pPr marL="285750" indent="-285750" algn="l">
              <a:buFont typeface="Wingdings" panose="05000000000000000000" pitchFamily="2" charset="2"/>
              <a:buChar char="Ø"/>
            </a:pPr>
            <a:r>
              <a:rPr lang="en-US" sz="2000" dirty="0"/>
              <a:t>Christ associates the Church with himself and his Paschal Mystery.</a:t>
            </a:r>
          </a:p>
          <a:p>
            <a:pPr marL="285750" indent="-285750" algn="l">
              <a:buFont typeface="Wingdings" panose="05000000000000000000" pitchFamily="2" charset="2"/>
              <a:buChar char="Ø"/>
            </a:pPr>
            <a:r>
              <a:rPr lang="en-US" sz="2000" dirty="0"/>
              <a:t>Liturgy of the Word &amp; Liturgy of the Eucharist</a:t>
            </a:r>
          </a:p>
          <a:p>
            <a:pPr marL="285750" indent="-285750" algn="l">
              <a:buFont typeface="Wingdings" panose="05000000000000000000" pitchFamily="2" charset="2"/>
              <a:buChar char="Ø"/>
            </a:pPr>
            <a:r>
              <a:rPr lang="en-US" sz="2000" dirty="0"/>
              <a:t>The Graces: Unity with Christ, Forgiveness of venial sins, incorporation into the Church, Eucharist for others</a:t>
            </a:r>
          </a:p>
          <a:p>
            <a:pPr marL="285750" indent="-285750" algn="l">
              <a:buFont typeface="Wingdings" panose="05000000000000000000" pitchFamily="2" charset="2"/>
              <a:buChar char="Ø"/>
            </a:pPr>
            <a:r>
              <a:rPr lang="en-US" sz="2000" dirty="0"/>
              <a:t>Participating in the Mass is our obligation as well as one of the 6 Precepts of the Church. </a:t>
            </a:r>
          </a:p>
          <a:p>
            <a:pPr marL="285750" indent="-285750" algn="l">
              <a:buFont typeface="Wingdings" panose="05000000000000000000" pitchFamily="2" charset="2"/>
              <a:buChar char="Ø"/>
            </a:pPr>
            <a:r>
              <a:rPr lang="en-US" sz="2000" dirty="0"/>
              <a:t>Even if you cannot receive Eucharist going to the Liturgy of the Mass is important. </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7893" r="7893"/>
          <a:stretch>
            <a:fillRect/>
          </a:stretch>
        </p:blipFill>
        <p:spPr/>
      </p:pic>
    </p:spTree>
    <p:extLst>
      <p:ext uri="{BB962C8B-B14F-4D97-AF65-F5344CB8AC3E}">
        <p14:creationId xmlns:p14="http://schemas.microsoft.com/office/powerpoint/2010/main" val="3114963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4666-7D1F-4203-873F-EFD7F4DDD193}"/>
              </a:ext>
            </a:extLst>
          </p:cNvPr>
          <p:cNvSpPr>
            <a:spLocks noGrp="1"/>
          </p:cNvSpPr>
          <p:nvPr>
            <p:ph type="title"/>
          </p:nvPr>
        </p:nvSpPr>
        <p:spPr/>
        <p:txBody>
          <a:bodyPr/>
          <a:lstStyle/>
          <a:p>
            <a:r>
              <a:rPr lang="en-US" dirty="0"/>
              <a:t>The Sacraments of Initiation</a:t>
            </a:r>
          </a:p>
        </p:txBody>
      </p:sp>
      <p:sp>
        <p:nvSpPr>
          <p:cNvPr id="3" name="Content Placeholder 2">
            <a:extLst>
              <a:ext uri="{FF2B5EF4-FFF2-40B4-BE49-F238E27FC236}">
                <a16:creationId xmlns:a16="http://schemas.microsoft.com/office/drawing/2014/main" id="{3D0B49AB-769E-4A76-8BE2-4CAF74701D08}"/>
              </a:ext>
            </a:extLst>
          </p:cNvPr>
          <p:cNvSpPr>
            <a:spLocks noGrp="1"/>
          </p:cNvSpPr>
          <p:nvPr>
            <p:ph idx="1"/>
          </p:nvPr>
        </p:nvSpPr>
        <p:spPr>
          <a:xfrm>
            <a:off x="198783" y="1935921"/>
            <a:ext cx="11423374" cy="4584149"/>
          </a:xfrm>
        </p:spPr>
        <p:txBody>
          <a:bodyPr>
            <a:normAutofit lnSpcReduction="10000"/>
          </a:bodyPr>
          <a:lstStyle/>
          <a:p>
            <a:r>
              <a:rPr lang="en-US" sz="2800" dirty="0"/>
              <a:t>All 3 of the Sacraments discussed in this lecture – Baptism, Eucharist and Confirmation initiate us fully into the Roman Catholic Church. </a:t>
            </a:r>
          </a:p>
          <a:p>
            <a:r>
              <a:rPr lang="en-US" sz="3600" b="1" dirty="0">
                <a:solidFill>
                  <a:srgbClr val="FFFF00"/>
                </a:solidFill>
              </a:rPr>
              <a:t>Question #3: </a:t>
            </a:r>
          </a:p>
          <a:p>
            <a:pPr lvl="1"/>
            <a:r>
              <a:rPr lang="en-US" sz="2200" b="1" dirty="0">
                <a:solidFill>
                  <a:srgbClr val="FFFF00"/>
                </a:solidFill>
              </a:rPr>
              <a:t>If you only receive Baptism and Eucharist can you consider yourself to be fully Roman Catholic? In some ways you might consider this question to be an “opinion” question but in other ways it is not. I suggest you spend some time truly reflecting on the question and your answer! </a:t>
            </a:r>
            <a:r>
              <a:rPr lang="en-US" b="1" i="1" dirty="0"/>
              <a:t>(Please feel free to share your own experiences if you would like. I assure you only the Parent Session Team will be reading your answers.)</a:t>
            </a:r>
            <a:endParaRPr lang="en-US" sz="2200" b="1" i="1" dirty="0"/>
          </a:p>
        </p:txBody>
      </p:sp>
    </p:spTree>
    <p:extLst>
      <p:ext uri="{BB962C8B-B14F-4D97-AF65-F5344CB8AC3E}">
        <p14:creationId xmlns:p14="http://schemas.microsoft.com/office/powerpoint/2010/main" val="1149504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2A551-A231-4B6C-B6F5-EE67ACC7EE07}"/>
              </a:ext>
            </a:extLst>
          </p:cNvPr>
          <p:cNvSpPr>
            <a:spLocks noGrp="1"/>
          </p:cNvSpPr>
          <p:nvPr>
            <p:ph type="title"/>
          </p:nvPr>
        </p:nvSpPr>
        <p:spPr/>
        <p:txBody>
          <a:bodyPr>
            <a:normAutofit/>
          </a:bodyPr>
          <a:lstStyle/>
          <a:p>
            <a:r>
              <a:rPr lang="en-US" sz="5400" dirty="0">
                <a:solidFill>
                  <a:srgbClr val="FFFF00"/>
                </a:solidFill>
              </a:rPr>
              <a:t>Question #4</a:t>
            </a:r>
          </a:p>
        </p:txBody>
      </p:sp>
      <p:sp>
        <p:nvSpPr>
          <p:cNvPr id="3" name="Content Placeholder 2">
            <a:extLst>
              <a:ext uri="{FF2B5EF4-FFF2-40B4-BE49-F238E27FC236}">
                <a16:creationId xmlns:a16="http://schemas.microsoft.com/office/drawing/2014/main" id="{EA7E7C85-C961-41BF-B806-BA5D01F1216A}"/>
              </a:ext>
            </a:extLst>
          </p:cNvPr>
          <p:cNvSpPr>
            <a:spLocks noGrp="1"/>
          </p:cNvSpPr>
          <p:nvPr>
            <p:ph idx="1"/>
          </p:nvPr>
        </p:nvSpPr>
        <p:spPr/>
        <p:txBody>
          <a:bodyPr>
            <a:normAutofit lnSpcReduction="10000"/>
          </a:bodyPr>
          <a:lstStyle/>
          <a:p>
            <a:r>
              <a:rPr lang="en-US" sz="2800" dirty="0"/>
              <a:t>Here is your chance to “Ask a Catechist”</a:t>
            </a:r>
          </a:p>
          <a:p>
            <a:r>
              <a:rPr lang="en-US" sz="2800" dirty="0"/>
              <a:t>For Question #4 we would like you to ask us a question. </a:t>
            </a:r>
          </a:p>
          <a:p>
            <a:pPr lvl="1"/>
            <a:r>
              <a:rPr lang="en-US" sz="2600" dirty="0"/>
              <a:t>By no means do we have the answers to everything Catholic but we will give it a try! </a:t>
            </a:r>
          </a:p>
          <a:p>
            <a:r>
              <a:rPr lang="en-US" sz="2800" b="1" dirty="0">
                <a:solidFill>
                  <a:srgbClr val="FFFF00"/>
                </a:solidFill>
              </a:rPr>
              <a:t>THE QUESTION: What is one thing you have always wondered or wanted to know about the Roman Catholic Church?</a:t>
            </a:r>
          </a:p>
        </p:txBody>
      </p:sp>
    </p:spTree>
    <p:extLst>
      <p:ext uri="{BB962C8B-B14F-4D97-AF65-F5344CB8AC3E}">
        <p14:creationId xmlns:p14="http://schemas.microsoft.com/office/powerpoint/2010/main" val="609170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8413" y="398207"/>
            <a:ext cx="6189662" cy="5899354"/>
          </a:xfrm>
          <a:prstGeom prst="rect">
            <a:avLst/>
          </a:prstGeom>
          <a:ln>
            <a:noFill/>
          </a:ln>
          <a:effectLst>
            <a:softEdge rad="112500"/>
          </a:effectLst>
        </p:spPr>
      </p:pic>
      <p:sp>
        <p:nvSpPr>
          <p:cNvPr id="4" name="Text Placeholder 3"/>
          <p:cNvSpPr>
            <a:spLocks noGrp="1"/>
          </p:cNvSpPr>
          <p:nvPr>
            <p:ph type="body" sz="half" idx="2"/>
          </p:nvPr>
        </p:nvSpPr>
        <p:spPr>
          <a:xfrm>
            <a:off x="73742" y="538316"/>
            <a:ext cx="4775723" cy="5252883"/>
          </a:xfrm>
        </p:spPr>
        <p:txBody>
          <a:bodyPr>
            <a:noAutofit/>
          </a:bodyPr>
          <a:lstStyle/>
          <a:p>
            <a:r>
              <a:rPr lang="en-US" sz="2800" b="1" dirty="0">
                <a:latin typeface="Maiandra GD" panose="020E0502030308020204" pitchFamily="34" charset="0"/>
              </a:rPr>
              <a:t>“I do not understand the</a:t>
            </a:r>
          </a:p>
          <a:p>
            <a:r>
              <a:rPr lang="en-US" sz="2800" b="1" dirty="0">
                <a:latin typeface="Maiandra GD" panose="020E0502030308020204" pitchFamily="34" charset="0"/>
              </a:rPr>
              <a:t> mystery of Grace –</a:t>
            </a:r>
          </a:p>
          <a:p>
            <a:r>
              <a:rPr lang="en-US" sz="2800" b="1" dirty="0">
                <a:latin typeface="Maiandra GD" panose="020E0502030308020204" pitchFamily="34" charset="0"/>
              </a:rPr>
              <a:t>only that it meets us where we are but</a:t>
            </a:r>
          </a:p>
          <a:p>
            <a:r>
              <a:rPr lang="en-US" sz="2800" b="1" dirty="0">
                <a:latin typeface="Maiandra GD" panose="020E0502030308020204" pitchFamily="34" charset="0"/>
              </a:rPr>
              <a:t> does not leave us where it found us.” </a:t>
            </a:r>
          </a:p>
          <a:p>
            <a:endParaRPr lang="en-US" sz="2800" b="1" dirty="0">
              <a:latin typeface="Maiandra GD" panose="020E0502030308020204" pitchFamily="34" charset="0"/>
            </a:endParaRPr>
          </a:p>
          <a:p>
            <a:r>
              <a:rPr lang="en-US" sz="2800" b="1" dirty="0">
                <a:latin typeface="Maiandra GD" panose="020E0502030308020204" pitchFamily="34" charset="0"/>
              </a:rPr>
              <a:t>--Anne </a:t>
            </a:r>
            <a:r>
              <a:rPr lang="en-US" sz="2800" b="1" dirty="0" err="1">
                <a:latin typeface="Maiandra GD" panose="020E0502030308020204" pitchFamily="34" charset="0"/>
              </a:rPr>
              <a:t>Lamott</a:t>
            </a:r>
            <a:endParaRPr lang="en-US" sz="2800" b="1" dirty="0">
              <a:latin typeface="Maiandra GD" panose="020E0502030308020204" pitchFamily="34" charset="0"/>
            </a:endParaRPr>
          </a:p>
        </p:txBody>
      </p:sp>
    </p:spTree>
    <p:extLst>
      <p:ext uri="{BB962C8B-B14F-4D97-AF65-F5344CB8AC3E}">
        <p14:creationId xmlns:p14="http://schemas.microsoft.com/office/powerpoint/2010/main" val="141909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574" y="678426"/>
            <a:ext cx="11502887" cy="4463417"/>
          </a:xfrm>
        </p:spPr>
        <p:txBody>
          <a:bodyPr>
            <a:normAutofit/>
          </a:bodyPr>
          <a:lstStyle/>
          <a:p>
            <a:r>
              <a:rPr lang="en-US" sz="6000" dirty="0"/>
              <a:t>The Sacraments of Initiation </a:t>
            </a:r>
            <a:br>
              <a:rPr lang="en-US" sz="6000" dirty="0"/>
            </a:br>
            <a:r>
              <a:rPr lang="en-US" sz="6000" dirty="0"/>
              <a:t>in the Roman Catholic Church </a:t>
            </a:r>
            <a:br>
              <a:rPr lang="en-US" sz="6000" dirty="0"/>
            </a:br>
            <a:endParaRPr lang="en-US" sz="6000" dirty="0"/>
          </a:p>
        </p:txBody>
      </p:sp>
      <p:sp>
        <p:nvSpPr>
          <p:cNvPr id="3" name="Subtitle 2"/>
          <p:cNvSpPr>
            <a:spLocks noGrp="1"/>
          </p:cNvSpPr>
          <p:nvPr>
            <p:ph type="subTitle" idx="1"/>
          </p:nvPr>
        </p:nvSpPr>
        <p:spPr>
          <a:xfrm>
            <a:off x="1701286" y="4781481"/>
            <a:ext cx="9001462" cy="1655762"/>
          </a:xfrm>
        </p:spPr>
        <p:txBody>
          <a:bodyPr>
            <a:normAutofit fontScale="47500" lnSpcReduction="20000"/>
          </a:bodyPr>
          <a:lstStyle/>
          <a:p>
            <a:endParaRPr lang="en-US" sz="5400" dirty="0"/>
          </a:p>
          <a:p>
            <a:r>
              <a:rPr lang="en-US" sz="5400" dirty="0"/>
              <a:t>Parent Session </a:t>
            </a:r>
          </a:p>
          <a:p>
            <a:r>
              <a:rPr lang="en-US" sz="5400" dirty="0"/>
              <a:t>Communion Year 2</a:t>
            </a:r>
          </a:p>
        </p:txBody>
      </p:sp>
    </p:spTree>
    <p:extLst>
      <p:ext uri="{BB962C8B-B14F-4D97-AF65-F5344CB8AC3E}">
        <p14:creationId xmlns:p14="http://schemas.microsoft.com/office/powerpoint/2010/main" val="407044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986F4-C49B-4A3B-9C5F-0187D38546D8}"/>
              </a:ext>
            </a:extLst>
          </p:cNvPr>
          <p:cNvSpPr>
            <a:spLocks noGrp="1"/>
          </p:cNvSpPr>
          <p:nvPr>
            <p:ph type="title"/>
          </p:nvPr>
        </p:nvSpPr>
        <p:spPr>
          <a:xfrm>
            <a:off x="278296" y="609600"/>
            <a:ext cx="11728173" cy="1326321"/>
          </a:xfrm>
        </p:spPr>
        <p:txBody>
          <a:bodyPr>
            <a:normAutofit/>
          </a:bodyPr>
          <a:lstStyle/>
          <a:p>
            <a:r>
              <a:rPr lang="en-US" sz="6000" dirty="0">
                <a:solidFill>
                  <a:srgbClr val="FFFF00"/>
                </a:solidFill>
              </a:rPr>
              <a:t>Welcome &amp; Happy 2021!</a:t>
            </a:r>
          </a:p>
        </p:txBody>
      </p:sp>
      <p:sp>
        <p:nvSpPr>
          <p:cNvPr id="3" name="Content Placeholder 2">
            <a:extLst>
              <a:ext uri="{FF2B5EF4-FFF2-40B4-BE49-F238E27FC236}">
                <a16:creationId xmlns:a16="http://schemas.microsoft.com/office/drawing/2014/main" id="{C3BC4006-229E-41EC-8666-FDBB4D179B30}"/>
              </a:ext>
            </a:extLst>
          </p:cNvPr>
          <p:cNvSpPr>
            <a:spLocks noGrp="1"/>
          </p:cNvSpPr>
          <p:nvPr>
            <p:ph idx="1"/>
          </p:nvPr>
        </p:nvSpPr>
        <p:spPr>
          <a:xfrm>
            <a:off x="503582" y="1935921"/>
            <a:ext cx="11383617" cy="4584149"/>
          </a:xfrm>
        </p:spPr>
        <p:txBody>
          <a:bodyPr>
            <a:normAutofit/>
          </a:bodyPr>
          <a:lstStyle/>
          <a:p>
            <a:r>
              <a:rPr lang="en-US" sz="2400" dirty="0"/>
              <a:t>In this Parent Session we will be asking you to answer a series of questions that are scattered throughout this Power Point Lecture.</a:t>
            </a:r>
          </a:p>
          <a:p>
            <a:r>
              <a:rPr lang="en-US" sz="2400" dirty="0"/>
              <a:t>There are 4 questions and they are numbered.</a:t>
            </a:r>
          </a:p>
          <a:p>
            <a:r>
              <a:rPr lang="en-US" sz="2400" dirty="0"/>
              <a:t>We ask that you submit your answers to the questions via a Word Document OR Handwritten via a photo (jpg format) to </a:t>
            </a:r>
            <a:r>
              <a:rPr lang="en-US" sz="2400" dirty="0">
                <a:hlinkClick r:id="rId2"/>
              </a:rPr>
              <a:t>rfststephenps@yahoo.com</a:t>
            </a:r>
            <a:r>
              <a:rPr lang="en-US" sz="2400" dirty="0"/>
              <a:t> </a:t>
            </a:r>
          </a:p>
          <a:p>
            <a:r>
              <a:rPr lang="en-US" sz="2400" dirty="0"/>
              <a:t>Your Due Date is January 31, 2021 by 9AM!</a:t>
            </a:r>
          </a:p>
          <a:p>
            <a:r>
              <a:rPr lang="en-US" sz="2400" dirty="0"/>
              <a:t>Please note that this lesson is meant to coincide with Assignment #7 that your children are working on! </a:t>
            </a:r>
          </a:p>
          <a:p>
            <a:endParaRPr lang="en-US" dirty="0"/>
          </a:p>
        </p:txBody>
      </p:sp>
    </p:spTree>
    <p:extLst>
      <p:ext uri="{BB962C8B-B14F-4D97-AF65-F5344CB8AC3E}">
        <p14:creationId xmlns:p14="http://schemas.microsoft.com/office/powerpoint/2010/main" val="2928373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81116"/>
            <a:ext cx="10353761" cy="1017639"/>
          </a:xfrm>
        </p:spPr>
        <p:txBody>
          <a:bodyPr>
            <a:normAutofit fontScale="90000"/>
          </a:bodyPr>
          <a:lstStyle/>
          <a:p>
            <a:br>
              <a:rPr lang="en-US" dirty="0"/>
            </a:br>
            <a:br>
              <a:rPr lang="en-US" dirty="0"/>
            </a:br>
            <a:r>
              <a:rPr lang="en-US" dirty="0"/>
              <a:t>Christian initiation</a:t>
            </a:r>
            <a:br>
              <a:rPr lang="en-US" dirty="0"/>
            </a:br>
            <a:br>
              <a:rPr lang="en-US" dirty="0"/>
            </a:br>
            <a:endParaRPr lang="en-US" dirty="0"/>
          </a:p>
        </p:txBody>
      </p:sp>
      <p:sp>
        <p:nvSpPr>
          <p:cNvPr id="3" name="Content Placeholder 2"/>
          <p:cNvSpPr>
            <a:spLocks noGrp="1"/>
          </p:cNvSpPr>
          <p:nvPr>
            <p:ph idx="1"/>
          </p:nvPr>
        </p:nvSpPr>
        <p:spPr>
          <a:xfrm>
            <a:off x="185530" y="1025013"/>
            <a:ext cx="11524689" cy="5601074"/>
          </a:xfrm>
        </p:spPr>
        <p:txBody>
          <a:bodyPr>
            <a:noAutofit/>
          </a:bodyPr>
          <a:lstStyle/>
          <a:p>
            <a:r>
              <a:rPr lang="en-US" sz="3200" dirty="0"/>
              <a:t>Not really a new beginning but more like a “realignment”</a:t>
            </a:r>
          </a:p>
          <a:p>
            <a:r>
              <a:rPr lang="en-US" sz="3200" dirty="0"/>
              <a:t>A transformation of something that already exists</a:t>
            </a:r>
          </a:p>
          <a:p>
            <a:pPr lvl="1"/>
            <a:r>
              <a:rPr lang="en-US" sz="2800" dirty="0"/>
              <a:t>What is that “something”?</a:t>
            </a:r>
          </a:p>
          <a:p>
            <a:pPr lvl="2"/>
            <a:r>
              <a:rPr lang="en-US" sz="2400" dirty="0"/>
              <a:t>A loving relationship between God (Father) and Us (His children).</a:t>
            </a:r>
          </a:p>
          <a:p>
            <a:pPr lvl="2"/>
            <a:r>
              <a:rPr lang="en-US" sz="2400" dirty="0"/>
              <a:t>God initiates the relationship (friendship). </a:t>
            </a:r>
          </a:p>
          <a:p>
            <a:pPr lvl="2"/>
            <a:r>
              <a:rPr lang="en-US" sz="2400" dirty="0"/>
              <a:t>God is the one who invites us to the relationship.</a:t>
            </a:r>
          </a:p>
          <a:p>
            <a:pPr lvl="2"/>
            <a:r>
              <a:rPr lang="en-US" sz="2400" dirty="0"/>
              <a:t>But, like all relationships it takes work.</a:t>
            </a:r>
          </a:p>
          <a:p>
            <a:pPr lvl="3"/>
            <a:r>
              <a:rPr lang="en-US" sz="2000" dirty="0"/>
              <a:t>Think of some of things it takes for you to have good relationships with the people in your life! If you feel comfortable express those to your spouse, friend or others. </a:t>
            </a:r>
          </a:p>
        </p:txBody>
      </p:sp>
    </p:spTree>
    <p:extLst>
      <p:ext uri="{BB962C8B-B14F-4D97-AF65-F5344CB8AC3E}">
        <p14:creationId xmlns:p14="http://schemas.microsoft.com/office/powerpoint/2010/main" val="198942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Catechism of the Catholic Church</a:t>
            </a:r>
          </a:p>
        </p:txBody>
      </p:sp>
      <p:sp>
        <p:nvSpPr>
          <p:cNvPr id="3" name="Content Placeholder 2"/>
          <p:cNvSpPr>
            <a:spLocks noGrp="1"/>
          </p:cNvSpPr>
          <p:nvPr>
            <p:ph idx="1"/>
          </p:nvPr>
        </p:nvSpPr>
        <p:spPr/>
        <p:txBody>
          <a:bodyPr>
            <a:normAutofit fontScale="92500"/>
          </a:bodyPr>
          <a:lstStyle/>
          <a:p>
            <a:pPr marL="0" indent="0">
              <a:buNone/>
            </a:pPr>
            <a:r>
              <a:rPr lang="en-US" sz="4800" dirty="0">
                <a:latin typeface="Maiandra GD" panose="020E0502030308020204" pitchFamily="34" charset="0"/>
              </a:rPr>
              <a:t>“The Sacraments of Christian initiation – Baptism, Confirmation, and the Eucharist – lay the foundations of every Christian life.” (CCC 1212</a:t>
            </a:r>
            <a:r>
              <a:rPr lang="en-US" sz="5200" dirty="0"/>
              <a:t>)</a:t>
            </a:r>
          </a:p>
        </p:txBody>
      </p:sp>
    </p:spTree>
    <p:extLst>
      <p:ext uri="{BB962C8B-B14F-4D97-AF65-F5344CB8AC3E}">
        <p14:creationId xmlns:p14="http://schemas.microsoft.com/office/powerpoint/2010/main" val="2884072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747" y="491434"/>
            <a:ext cx="10353762" cy="1325563"/>
          </a:xfrm>
        </p:spPr>
        <p:txBody>
          <a:bodyPr/>
          <a:lstStyle/>
          <a:p>
            <a:r>
              <a:rPr lang="en-US" dirty="0"/>
              <a:t>Every Sacrament has 3 aspects</a:t>
            </a:r>
          </a:p>
        </p:txBody>
      </p:sp>
      <p:sp>
        <p:nvSpPr>
          <p:cNvPr id="3" name="Text Placeholder 2"/>
          <p:cNvSpPr>
            <a:spLocks noGrp="1"/>
          </p:cNvSpPr>
          <p:nvPr>
            <p:ph type="body" idx="1"/>
          </p:nvPr>
        </p:nvSpPr>
        <p:spPr>
          <a:xfrm>
            <a:off x="817929" y="1762230"/>
            <a:ext cx="3298956" cy="823305"/>
          </a:xfrm>
          <a:ln>
            <a:solidFill>
              <a:schemeClr val="accent1"/>
            </a:solidFill>
          </a:ln>
        </p:spPr>
        <p:txBody>
          <a:bodyPr/>
          <a:lstStyle/>
          <a:p>
            <a:r>
              <a:rPr lang="en-US" b="1" dirty="0"/>
              <a:t>Efficacious</a:t>
            </a:r>
          </a:p>
        </p:txBody>
      </p:sp>
      <p:sp>
        <p:nvSpPr>
          <p:cNvPr id="4" name="Text Placeholder 3"/>
          <p:cNvSpPr>
            <a:spLocks noGrp="1"/>
          </p:cNvSpPr>
          <p:nvPr>
            <p:ph type="body" sz="half" idx="15"/>
          </p:nvPr>
        </p:nvSpPr>
        <p:spPr>
          <a:ln>
            <a:solidFill>
              <a:schemeClr val="tx1"/>
            </a:solidFill>
          </a:ln>
        </p:spPr>
        <p:txBody>
          <a:bodyPr>
            <a:normAutofit/>
          </a:bodyPr>
          <a:lstStyle/>
          <a:p>
            <a:r>
              <a:rPr lang="en-US" sz="3200" dirty="0"/>
              <a:t>Something that makes real what it signifies. </a:t>
            </a:r>
          </a:p>
        </p:txBody>
      </p:sp>
      <p:sp>
        <p:nvSpPr>
          <p:cNvPr id="5" name="Text Placeholder 4"/>
          <p:cNvSpPr>
            <a:spLocks noGrp="1"/>
          </p:cNvSpPr>
          <p:nvPr>
            <p:ph type="body" sz="quarter" idx="3"/>
          </p:nvPr>
        </p:nvSpPr>
        <p:spPr>
          <a:xfrm>
            <a:off x="4438349" y="1541006"/>
            <a:ext cx="3298558" cy="823304"/>
          </a:xfrm>
          <a:ln>
            <a:solidFill>
              <a:schemeClr val="accent1"/>
            </a:solidFill>
          </a:ln>
        </p:spPr>
        <p:txBody>
          <a:bodyPr/>
          <a:lstStyle/>
          <a:p>
            <a:r>
              <a:rPr lang="en-US" b="1" dirty="0"/>
              <a:t>Mystery</a:t>
            </a:r>
          </a:p>
        </p:txBody>
      </p:sp>
      <p:sp>
        <p:nvSpPr>
          <p:cNvPr id="6" name="Text Placeholder 5"/>
          <p:cNvSpPr>
            <a:spLocks noGrp="1"/>
          </p:cNvSpPr>
          <p:nvPr>
            <p:ph type="body" sz="half" idx="16"/>
          </p:nvPr>
        </p:nvSpPr>
        <p:spPr/>
        <p:txBody>
          <a:bodyPr/>
          <a:lstStyle/>
          <a:p>
            <a:r>
              <a:rPr lang="en-US" sz="3200" dirty="0"/>
              <a:t>Cannot be totally understood or explained</a:t>
            </a:r>
            <a:r>
              <a:rPr lang="en-US" dirty="0"/>
              <a:t>.</a:t>
            </a:r>
          </a:p>
        </p:txBody>
      </p:sp>
      <p:sp>
        <p:nvSpPr>
          <p:cNvPr id="7" name="Text Placeholder 6"/>
          <p:cNvSpPr>
            <a:spLocks noGrp="1"/>
          </p:cNvSpPr>
          <p:nvPr>
            <p:ph type="body" sz="quarter" idx="13"/>
          </p:nvPr>
        </p:nvSpPr>
        <p:spPr>
          <a:xfrm>
            <a:off x="7973298" y="1816997"/>
            <a:ext cx="3291211" cy="823304"/>
          </a:xfrm>
          <a:ln>
            <a:solidFill>
              <a:schemeClr val="accent1"/>
            </a:solidFill>
          </a:ln>
        </p:spPr>
        <p:txBody>
          <a:bodyPr/>
          <a:lstStyle/>
          <a:p>
            <a:r>
              <a:rPr lang="en-US" sz="2000" b="1" dirty="0"/>
              <a:t>Visible sign of the unseen Divine reality</a:t>
            </a:r>
            <a:r>
              <a:rPr lang="en-US" dirty="0"/>
              <a:t>.</a:t>
            </a:r>
          </a:p>
        </p:txBody>
      </p:sp>
      <p:sp>
        <p:nvSpPr>
          <p:cNvPr id="8" name="Text Placeholder 7"/>
          <p:cNvSpPr>
            <a:spLocks noGrp="1"/>
          </p:cNvSpPr>
          <p:nvPr>
            <p:ph type="body" sz="half" idx="17"/>
          </p:nvPr>
        </p:nvSpPr>
        <p:spPr>
          <a:ln>
            <a:solidFill>
              <a:schemeClr val="tx1"/>
            </a:solidFill>
          </a:ln>
        </p:spPr>
        <p:txBody>
          <a:bodyPr>
            <a:noAutofit/>
          </a:bodyPr>
          <a:lstStyle/>
          <a:p>
            <a:r>
              <a:rPr lang="en-US" sz="2400" dirty="0"/>
              <a:t>We do not necessarily see God but we can see the Sacraments and the effects that the Sacraments have on us and others. </a:t>
            </a:r>
          </a:p>
        </p:txBody>
      </p:sp>
    </p:spTree>
    <p:extLst>
      <p:ext uri="{BB962C8B-B14F-4D97-AF65-F5344CB8AC3E}">
        <p14:creationId xmlns:p14="http://schemas.microsoft.com/office/powerpoint/2010/main" val="367540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 Sacrament has two elements</a:t>
            </a:r>
          </a:p>
        </p:txBody>
      </p:sp>
      <p:sp>
        <p:nvSpPr>
          <p:cNvPr id="3" name="Text Placeholder 2"/>
          <p:cNvSpPr>
            <a:spLocks noGrp="1"/>
          </p:cNvSpPr>
          <p:nvPr>
            <p:ph type="body" idx="1"/>
          </p:nvPr>
        </p:nvSpPr>
        <p:spPr/>
        <p:txBody>
          <a:bodyPr>
            <a:normAutofit/>
          </a:bodyPr>
          <a:lstStyle/>
          <a:p>
            <a:pPr algn="ctr"/>
            <a:r>
              <a:rPr lang="en-US" sz="4400" dirty="0"/>
              <a:t>Form </a:t>
            </a:r>
          </a:p>
        </p:txBody>
      </p:sp>
      <p:sp>
        <p:nvSpPr>
          <p:cNvPr id="4" name="Content Placeholder 3"/>
          <p:cNvSpPr>
            <a:spLocks noGrp="1"/>
          </p:cNvSpPr>
          <p:nvPr>
            <p:ph sz="half" idx="2"/>
          </p:nvPr>
        </p:nvSpPr>
        <p:spPr/>
        <p:txBody>
          <a:bodyPr>
            <a:noAutofit/>
          </a:bodyPr>
          <a:lstStyle/>
          <a:p>
            <a:r>
              <a:rPr lang="en-US" sz="2400" dirty="0"/>
              <a:t>The words of the Sacrament are its Form.</a:t>
            </a:r>
          </a:p>
          <a:p>
            <a:pPr lvl="1"/>
            <a:r>
              <a:rPr lang="en-US" sz="2200" dirty="0"/>
              <a:t>Example:</a:t>
            </a:r>
          </a:p>
          <a:p>
            <a:pPr marL="0" indent="0">
              <a:buNone/>
            </a:pPr>
            <a:r>
              <a:rPr lang="en-US" sz="2400" dirty="0"/>
              <a:t>	“I baptize you in the name of 	the Father, and of the Son, 	and of the Holy Spirit.”</a:t>
            </a:r>
          </a:p>
        </p:txBody>
      </p:sp>
      <p:sp>
        <p:nvSpPr>
          <p:cNvPr id="5" name="Text Placeholder 4"/>
          <p:cNvSpPr>
            <a:spLocks noGrp="1"/>
          </p:cNvSpPr>
          <p:nvPr>
            <p:ph type="body" sz="quarter" idx="3"/>
          </p:nvPr>
        </p:nvSpPr>
        <p:spPr/>
        <p:txBody>
          <a:bodyPr>
            <a:normAutofit/>
          </a:bodyPr>
          <a:lstStyle/>
          <a:p>
            <a:pPr algn="ctr"/>
            <a:r>
              <a:rPr lang="en-US" sz="4400" dirty="0"/>
              <a:t>Matter</a:t>
            </a:r>
          </a:p>
        </p:txBody>
      </p:sp>
      <p:sp>
        <p:nvSpPr>
          <p:cNvPr id="6" name="Content Placeholder 5"/>
          <p:cNvSpPr>
            <a:spLocks noGrp="1"/>
          </p:cNvSpPr>
          <p:nvPr>
            <p:ph sz="quarter" idx="4"/>
          </p:nvPr>
        </p:nvSpPr>
        <p:spPr/>
        <p:txBody>
          <a:bodyPr>
            <a:normAutofit fontScale="92500"/>
          </a:bodyPr>
          <a:lstStyle/>
          <a:p>
            <a:r>
              <a:rPr lang="en-US" sz="2800" dirty="0"/>
              <a:t>The traditional physical element(s) or gesture(s) used in the Sacrament is the Matter.</a:t>
            </a:r>
          </a:p>
          <a:p>
            <a:pPr lvl="1"/>
            <a:r>
              <a:rPr lang="en-US" sz="2400" dirty="0"/>
              <a:t>Example:</a:t>
            </a:r>
          </a:p>
          <a:p>
            <a:pPr marL="914400" lvl="2" indent="0">
              <a:buNone/>
            </a:pPr>
            <a:r>
              <a:rPr lang="en-US" sz="2000" dirty="0"/>
              <a:t>Immersion in water/pouring water over one’s head. </a:t>
            </a:r>
          </a:p>
          <a:p>
            <a:endParaRPr lang="en-US" dirty="0"/>
          </a:p>
        </p:txBody>
      </p:sp>
    </p:spTree>
    <p:extLst>
      <p:ext uri="{BB962C8B-B14F-4D97-AF65-F5344CB8AC3E}">
        <p14:creationId xmlns:p14="http://schemas.microsoft.com/office/powerpoint/2010/main" val="76988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41563">
            <a:off x="776509" y="839327"/>
            <a:ext cx="2860795" cy="287972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6416" y="996636"/>
            <a:ext cx="1841500" cy="1841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61770" y="2838136"/>
            <a:ext cx="3160082" cy="2949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3274143" y="361336"/>
            <a:ext cx="5420032" cy="1815882"/>
          </a:xfrm>
          <a:prstGeom prst="rect">
            <a:avLst/>
          </a:prstGeom>
          <a:noFill/>
        </p:spPr>
        <p:txBody>
          <a:bodyPr wrap="square" rtlCol="0">
            <a:spAutoFit/>
          </a:bodyPr>
          <a:lstStyle/>
          <a:p>
            <a:pPr algn="r"/>
            <a:r>
              <a:rPr lang="en-US" sz="3200" dirty="0"/>
              <a:t>“Before you were born you were chosen by God to serve.” </a:t>
            </a:r>
          </a:p>
          <a:p>
            <a:pPr algn="r"/>
            <a:r>
              <a:rPr lang="en-US" sz="1600" dirty="0"/>
              <a:t>– Fr. Marcus </a:t>
            </a:r>
            <a:r>
              <a:rPr lang="en-US" sz="1600" dirty="0" err="1"/>
              <a:t>McFadin</a:t>
            </a:r>
            <a:endParaRPr lang="en-US" sz="3200" dirty="0"/>
          </a:p>
        </p:txBody>
      </p:sp>
      <p:sp>
        <p:nvSpPr>
          <p:cNvPr id="6" name="TextBox 5">
            <a:extLst>
              <a:ext uri="{FF2B5EF4-FFF2-40B4-BE49-F238E27FC236}">
                <a16:creationId xmlns:a16="http://schemas.microsoft.com/office/drawing/2014/main" id="{3112EB24-4782-4B70-833C-EE14158213C7}"/>
              </a:ext>
            </a:extLst>
          </p:cNvPr>
          <p:cNvSpPr txBox="1"/>
          <p:nvPr/>
        </p:nvSpPr>
        <p:spPr>
          <a:xfrm>
            <a:off x="465051" y="3971027"/>
            <a:ext cx="3483711" cy="2185214"/>
          </a:xfrm>
          <a:prstGeom prst="rect">
            <a:avLst/>
          </a:prstGeom>
          <a:noFill/>
        </p:spPr>
        <p:txBody>
          <a:bodyPr wrap="square" rtlCol="0">
            <a:spAutoFit/>
          </a:bodyPr>
          <a:lstStyle/>
          <a:p>
            <a:pPr algn="ctr"/>
            <a:r>
              <a:rPr lang="en-US" sz="3200" b="1" dirty="0">
                <a:solidFill>
                  <a:srgbClr val="FFFF00"/>
                </a:solidFill>
              </a:rPr>
              <a:t>Question #1</a:t>
            </a:r>
          </a:p>
          <a:p>
            <a:pPr algn="ctr"/>
            <a:r>
              <a:rPr lang="en-US" sz="3200" b="1" dirty="0">
                <a:solidFill>
                  <a:srgbClr val="FFFF00"/>
                </a:solidFill>
              </a:rPr>
              <a:t> </a:t>
            </a:r>
            <a:r>
              <a:rPr lang="en-US" sz="2400" b="1" dirty="0">
                <a:solidFill>
                  <a:srgbClr val="FFFF00"/>
                </a:solidFill>
              </a:rPr>
              <a:t>Name some ways that you are in service to those in your family?</a:t>
            </a:r>
          </a:p>
        </p:txBody>
      </p:sp>
    </p:spTree>
    <p:extLst>
      <p:ext uri="{BB962C8B-B14F-4D97-AF65-F5344CB8AC3E}">
        <p14:creationId xmlns:p14="http://schemas.microsoft.com/office/powerpoint/2010/main" val="3519921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9966" y="665100"/>
            <a:ext cx="4879199" cy="823912"/>
          </a:xfrm>
        </p:spPr>
        <p:txBody>
          <a:bodyPr>
            <a:normAutofit/>
          </a:bodyPr>
          <a:lstStyle/>
          <a:p>
            <a:pPr algn="ctr"/>
            <a:r>
              <a:rPr lang="en-US" sz="4400" dirty="0"/>
              <a:t>Baptism</a:t>
            </a:r>
          </a:p>
        </p:txBody>
      </p:sp>
      <p:sp>
        <p:nvSpPr>
          <p:cNvPr id="5" name="Text Placeholder 4"/>
          <p:cNvSpPr>
            <a:spLocks noGrp="1"/>
          </p:cNvSpPr>
          <p:nvPr>
            <p:ph type="body" sz="quarter" idx="3"/>
          </p:nvPr>
        </p:nvSpPr>
        <p:spPr>
          <a:xfrm>
            <a:off x="6287101" y="738843"/>
            <a:ext cx="4865554" cy="823912"/>
          </a:xfrm>
        </p:spPr>
        <p:txBody>
          <a:bodyPr/>
          <a:lstStyle/>
          <a:p>
            <a:pPr algn="ctr"/>
            <a:r>
              <a:rPr lang="en-US" sz="4400" dirty="0"/>
              <a:t>Confirmation</a:t>
            </a:r>
            <a:r>
              <a:rPr lang="en-US" dirty="0"/>
              <a:t> </a:t>
            </a:r>
          </a:p>
        </p:txBody>
      </p:sp>
      <p:sp>
        <p:nvSpPr>
          <p:cNvPr id="6" name="Content Placeholder 5"/>
          <p:cNvSpPr>
            <a:spLocks noGrp="1"/>
          </p:cNvSpPr>
          <p:nvPr>
            <p:ph sz="quarter" idx="4"/>
          </p:nvPr>
        </p:nvSpPr>
        <p:spPr>
          <a:xfrm>
            <a:off x="6287101" y="1776606"/>
            <a:ext cx="5095357" cy="2878968"/>
          </a:xfrm>
        </p:spPr>
        <p:txBody>
          <a:bodyPr>
            <a:noAutofit/>
          </a:bodyPr>
          <a:lstStyle/>
          <a:p>
            <a:r>
              <a:rPr lang="en-US" sz="2400" dirty="0"/>
              <a:t>Fills us with the Holy Spirit</a:t>
            </a:r>
          </a:p>
          <a:p>
            <a:r>
              <a:rPr lang="en-US" sz="2400" dirty="0"/>
              <a:t>The Holy Spirit brings Confirmation candidates into conformity with Christ and enables them to spread Christ’s presence to all.</a:t>
            </a:r>
          </a:p>
          <a:p>
            <a:r>
              <a:rPr lang="en-US" sz="2400" dirty="0"/>
              <a:t>Confirmation is about CONVERSION!</a:t>
            </a:r>
          </a:p>
          <a:p>
            <a:r>
              <a:rPr lang="en-US" sz="2400" dirty="0"/>
              <a:t>It IS NOT a “Graduation”.</a:t>
            </a:r>
          </a:p>
        </p:txBody>
      </p:sp>
      <p:sp>
        <p:nvSpPr>
          <p:cNvPr id="8" name="Content Placeholder 7"/>
          <p:cNvSpPr>
            <a:spLocks noGrp="1"/>
          </p:cNvSpPr>
          <p:nvPr>
            <p:ph sz="half" idx="2"/>
          </p:nvPr>
        </p:nvSpPr>
        <p:spPr>
          <a:xfrm>
            <a:off x="581957" y="1717613"/>
            <a:ext cx="5107208" cy="2878968"/>
          </a:xfrm>
        </p:spPr>
        <p:txBody>
          <a:bodyPr>
            <a:noAutofit/>
          </a:bodyPr>
          <a:lstStyle/>
          <a:p>
            <a:r>
              <a:rPr lang="en-US" sz="2400" dirty="0"/>
              <a:t>Incorporates us into Christ </a:t>
            </a:r>
          </a:p>
          <a:p>
            <a:r>
              <a:rPr lang="en-US" sz="2400" dirty="0"/>
              <a:t>Forgiveness for all our sins</a:t>
            </a:r>
          </a:p>
          <a:p>
            <a:r>
              <a:rPr lang="en-US" sz="2400" dirty="0"/>
              <a:t>“Death” in the water and Raised to a New Life as one of God’s children. </a:t>
            </a:r>
          </a:p>
          <a:p>
            <a:r>
              <a:rPr lang="en-US" sz="2400" dirty="0"/>
              <a:t>We are regenerated through water (matter) and the Word (form). </a:t>
            </a:r>
          </a:p>
        </p:txBody>
      </p:sp>
    </p:spTree>
    <p:extLst>
      <p:ext uri="{BB962C8B-B14F-4D97-AF65-F5344CB8AC3E}">
        <p14:creationId xmlns:p14="http://schemas.microsoft.com/office/powerpoint/2010/main" val="25662518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184</TotalTime>
  <Words>1350</Words>
  <Application>Microsoft Office PowerPoint</Application>
  <PresentationFormat>Widescreen</PresentationFormat>
  <Paragraphs>116</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Aharoni</vt:lpstr>
      <vt:lpstr>Arial</vt:lpstr>
      <vt:lpstr>Bookman Old Style</vt:lpstr>
      <vt:lpstr>Maiandra GD</vt:lpstr>
      <vt:lpstr>Rockwell</vt:lpstr>
      <vt:lpstr>Times New Roman</vt:lpstr>
      <vt:lpstr>Wingdings</vt:lpstr>
      <vt:lpstr>Damask</vt:lpstr>
      <vt:lpstr>IMPORTANT ANNOUCEMENT</vt:lpstr>
      <vt:lpstr>The Sacraments of Initiation  in the Roman Catholic Church  </vt:lpstr>
      <vt:lpstr>Welcome &amp; Happy 2021!</vt:lpstr>
      <vt:lpstr>  Christian initiation  </vt:lpstr>
      <vt:lpstr>Catechism of the Catholic Church</vt:lpstr>
      <vt:lpstr>Every Sacrament has 3 aspects</vt:lpstr>
      <vt:lpstr>Every Sacrament has two elements</vt:lpstr>
      <vt:lpstr>PowerPoint Presentation</vt:lpstr>
      <vt:lpstr>PowerPoint Presentation</vt:lpstr>
      <vt:lpstr>Eucharist (Communion) </vt:lpstr>
      <vt:lpstr>Unique to our current situation</vt:lpstr>
      <vt:lpstr>On the next slide I have posted a prayer titled “An Act of Spiritual Communion”  We highly encourage you to watch mass on the st. Stephen Facebook page and upon doing so during communion you can pray “An act of spiritual Communion”</vt:lpstr>
      <vt:lpstr>An Act of Spiritual Communion (Modern Translation)</vt:lpstr>
      <vt:lpstr>Question #2</vt:lpstr>
      <vt:lpstr>Confirmation:  The Sacrament of the  Holy Spirit </vt:lpstr>
      <vt:lpstr>Eucharist The Source and Summit   </vt:lpstr>
      <vt:lpstr>The Sacraments of Initiation</vt:lpstr>
      <vt:lpstr>Question #4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Sacraments of Initiation</dc:title>
  <dc:creator>Teacher</dc:creator>
  <cp:lastModifiedBy>Deborah Montoya</cp:lastModifiedBy>
  <cp:revision>22</cp:revision>
  <dcterms:created xsi:type="dcterms:W3CDTF">2014-12-17T14:57:29Z</dcterms:created>
  <dcterms:modified xsi:type="dcterms:W3CDTF">2021-01-22T20:23:38Z</dcterms:modified>
</cp:coreProperties>
</file>