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4" r:id="rId5"/>
    <p:sldId id="259" r:id="rId6"/>
    <p:sldId id="261" r:id="rId7"/>
    <p:sldId id="262" r:id="rId8"/>
    <p:sldId id="263"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14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2/26/2021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C93879-1153-42D3-8EC7-7A3CC94658D3}" type="datetimeFigureOut">
              <a:rPr lang="en-US" dirty="0"/>
              <a:t>2/26/2021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2E1496-D8B1-4FDC-98A5-AD2561A2EE12}" type="datetimeFigureOut">
              <a:rPr lang="en-US" dirty="0"/>
              <a:t>2/26/2021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AD3855-5B08-4570-810C-DE4498675D2C}" type="datetimeFigureOut">
              <a:rPr lang="en-US" dirty="0"/>
              <a:t>2/26/2021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FC1B1A-3400-4A09-B018-5620D6ADA4AF}" type="datetimeFigureOut">
              <a:rPr lang="en-US" dirty="0"/>
              <a:t>2/26/2021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33EE65E-8B04-4250-B4A9-5C65F355F1A2}" type="datetimeFigureOut">
              <a:rPr lang="en-US" dirty="0"/>
              <a:t>2/26/2021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4F5881F-8E44-4F15-AB98-80B7869E49CA}" type="datetimeFigureOut">
              <a:rPr lang="en-US" dirty="0"/>
              <a:t>2/26/2021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2/26/2021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2/26/2021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2/26/2021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0B886-74BB-4D5E-9EA9-584482FE40E6}" type="datetimeFigureOut">
              <a:rPr lang="en-US" dirty="0"/>
              <a:t>2/26/2021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2/26/2021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2/26/2021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2/26/2021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2/26/2021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8E44C4-3D72-4D6E-86A4-F5491DC49E6D}" type="datetimeFigureOut">
              <a:rPr lang="en-US" dirty="0"/>
              <a:t>2/26/2021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B8EA14-E6AC-4B59-973C-7A06B0EDE3E3}" type="datetimeFigureOut">
              <a:rPr lang="en-US" dirty="0"/>
              <a:t>2/26/2021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2/26/2021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rfststephenps@yahoo.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usccb.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xODJuXGUyzQ"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rfststephenps@yahoo.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7126D-D29A-4E84-85B7-0074120CAC16}"/>
              </a:ext>
            </a:extLst>
          </p:cNvPr>
          <p:cNvSpPr>
            <a:spLocks noGrp="1"/>
          </p:cNvSpPr>
          <p:nvPr>
            <p:ph type="ctrTitle"/>
          </p:nvPr>
        </p:nvSpPr>
        <p:spPr/>
        <p:txBody>
          <a:bodyPr/>
          <a:lstStyle/>
          <a:p>
            <a:pPr algn="l"/>
            <a:r>
              <a:rPr lang="en-US" sz="8800" b="1" dirty="0"/>
              <a:t>Lent </a:t>
            </a:r>
          </a:p>
        </p:txBody>
      </p:sp>
      <p:sp>
        <p:nvSpPr>
          <p:cNvPr id="3" name="Subtitle 2">
            <a:extLst>
              <a:ext uri="{FF2B5EF4-FFF2-40B4-BE49-F238E27FC236}">
                <a16:creationId xmlns:a16="http://schemas.microsoft.com/office/drawing/2014/main" id="{D6AD1F20-43F7-4C9A-9E83-75D83AAF5C33}"/>
              </a:ext>
            </a:extLst>
          </p:cNvPr>
          <p:cNvSpPr>
            <a:spLocks noGrp="1"/>
          </p:cNvSpPr>
          <p:nvPr>
            <p:ph type="subTitle" idx="1"/>
          </p:nvPr>
        </p:nvSpPr>
        <p:spPr>
          <a:xfrm>
            <a:off x="680322" y="4394039"/>
            <a:ext cx="8144134" cy="1648952"/>
          </a:xfrm>
        </p:spPr>
        <p:txBody>
          <a:bodyPr>
            <a:normAutofit/>
          </a:bodyPr>
          <a:lstStyle/>
          <a:p>
            <a:pPr algn="l"/>
            <a:r>
              <a:rPr lang="en-US" sz="2800" b="1" dirty="0">
                <a:solidFill>
                  <a:schemeClr val="bg1"/>
                </a:solidFill>
              </a:rPr>
              <a:t>Parent Session for Communion Year 2, Confirmation Year 1 and Confirmation Year 2 </a:t>
            </a:r>
          </a:p>
          <a:p>
            <a:pPr algn="l"/>
            <a:r>
              <a:rPr lang="en-US" sz="2800" b="1" dirty="0">
                <a:solidFill>
                  <a:schemeClr val="bg2">
                    <a:lumMod val="20000"/>
                    <a:lumOff val="80000"/>
                  </a:schemeClr>
                </a:solidFill>
              </a:rPr>
              <a:t>Weekend of February 27-28, 2021</a:t>
            </a:r>
          </a:p>
        </p:txBody>
      </p:sp>
    </p:spTree>
    <p:extLst>
      <p:ext uri="{BB962C8B-B14F-4D97-AF65-F5344CB8AC3E}">
        <p14:creationId xmlns:p14="http://schemas.microsoft.com/office/powerpoint/2010/main" val="653637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E004D-2BED-4FD3-9A5C-04E3C66796EE}"/>
              </a:ext>
            </a:extLst>
          </p:cNvPr>
          <p:cNvSpPr>
            <a:spLocks noGrp="1"/>
          </p:cNvSpPr>
          <p:nvPr>
            <p:ph type="title"/>
          </p:nvPr>
        </p:nvSpPr>
        <p:spPr/>
        <p:txBody>
          <a:bodyPr>
            <a:normAutofit/>
          </a:bodyPr>
          <a:lstStyle/>
          <a:p>
            <a:r>
              <a:rPr lang="en-US" sz="5400" dirty="0"/>
              <a:t>Dear Families: </a:t>
            </a:r>
          </a:p>
        </p:txBody>
      </p:sp>
      <p:sp>
        <p:nvSpPr>
          <p:cNvPr id="3" name="Content Placeholder 2">
            <a:extLst>
              <a:ext uri="{FF2B5EF4-FFF2-40B4-BE49-F238E27FC236}">
                <a16:creationId xmlns:a16="http://schemas.microsoft.com/office/drawing/2014/main" id="{F917BA24-36BD-4EBD-9091-3DA223F960CE}"/>
              </a:ext>
            </a:extLst>
          </p:cNvPr>
          <p:cNvSpPr>
            <a:spLocks noGrp="1"/>
          </p:cNvSpPr>
          <p:nvPr>
            <p:ph idx="1"/>
          </p:nvPr>
        </p:nvSpPr>
        <p:spPr>
          <a:xfrm>
            <a:off x="132523" y="2001078"/>
            <a:ext cx="11834190" cy="4625009"/>
          </a:xfrm>
        </p:spPr>
        <p:txBody>
          <a:bodyPr/>
          <a:lstStyle/>
          <a:p>
            <a:pPr>
              <a:buFont typeface="Wingdings" panose="05000000000000000000" pitchFamily="2" charset="2"/>
              <a:buChar char="§"/>
            </a:pPr>
            <a:r>
              <a:rPr lang="en-US" sz="2800" b="1" dirty="0">
                <a:solidFill>
                  <a:schemeClr val="bg1"/>
                </a:solidFill>
              </a:rPr>
              <a:t>This Parent Session Power Point Lecture is for parents of children in Communion Year 1, Confirmation Year 1 and Confirmation Year 2. </a:t>
            </a:r>
          </a:p>
          <a:p>
            <a:pPr lvl="1">
              <a:buFont typeface="Wingdings" panose="05000000000000000000" pitchFamily="2" charset="2"/>
              <a:buChar char="§"/>
            </a:pPr>
            <a:r>
              <a:rPr lang="en-US" sz="2400" b="1" dirty="0"/>
              <a:t>You only need to submit work ONCE if you have children in more than one of these classes!</a:t>
            </a:r>
          </a:p>
          <a:p>
            <a:pPr>
              <a:buFont typeface="Wingdings" panose="05000000000000000000" pitchFamily="2" charset="2"/>
              <a:buChar char="§"/>
            </a:pPr>
            <a:r>
              <a:rPr lang="en-US" sz="2800" b="1" dirty="0">
                <a:solidFill>
                  <a:schemeClr val="bg1"/>
                </a:solidFill>
              </a:rPr>
              <a:t>Please include in your email and responses: Your full name and the name/s of you child/children and what course they are taking.</a:t>
            </a:r>
          </a:p>
          <a:p>
            <a:pPr lvl="1">
              <a:buFont typeface="Wingdings" panose="05000000000000000000" pitchFamily="2" charset="2"/>
              <a:buChar char="§"/>
            </a:pPr>
            <a:r>
              <a:rPr lang="en-US" sz="2400" b="1" dirty="0"/>
              <a:t>Post this same information in the Subject Line of the email you send as well! </a:t>
            </a:r>
          </a:p>
          <a:p>
            <a:pPr>
              <a:buFont typeface="Wingdings" panose="05000000000000000000" pitchFamily="2" charset="2"/>
              <a:buChar char="§"/>
            </a:pPr>
            <a:r>
              <a:rPr lang="en-US" sz="2800" b="1" dirty="0">
                <a:solidFill>
                  <a:schemeClr val="bg1"/>
                </a:solidFill>
              </a:rPr>
              <a:t>We are giving you 2 weeks to submit this assignment!</a:t>
            </a:r>
          </a:p>
          <a:p>
            <a:pPr lvl="1">
              <a:buFont typeface="Wingdings" panose="05000000000000000000" pitchFamily="2" charset="2"/>
              <a:buChar char="§"/>
            </a:pPr>
            <a:r>
              <a:rPr lang="en-US" sz="2400" b="1" dirty="0"/>
              <a:t>ALL of you will submit work by 9AM on March 21, 2021.</a:t>
            </a:r>
          </a:p>
          <a:p>
            <a:pPr lvl="1">
              <a:buFont typeface="Wingdings" panose="05000000000000000000" pitchFamily="2" charset="2"/>
              <a:buChar char="§"/>
            </a:pPr>
            <a:r>
              <a:rPr lang="en-US" sz="2400" b="1" dirty="0"/>
              <a:t>Email your responses to: </a:t>
            </a:r>
            <a:r>
              <a:rPr lang="en-US" sz="2400" b="1" dirty="0">
                <a:hlinkClick r:id="rId2"/>
              </a:rPr>
              <a:t>rfststephenps@yahoo.com</a:t>
            </a:r>
            <a:r>
              <a:rPr lang="en-US" sz="2400" b="1" dirty="0"/>
              <a:t> </a:t>
            </a:r>
          </a:p>
          <a:p>
            <a:pPr marL="0" indent="0">
              <a:buNone/>
            </a:pPr>
            <a:endParaRPr lang="en-US" dirty="0"/>
          </a:p>
        </p:txBody>
      </p:sp>
    </p:spTree>
    <p:extLst>
      <p:ext uri="{BB962C8B-B14F-4D97-AF65-F5344CB8AC3E}">
        <p14:creationId xmlns:p14="http://schemas.microsoft.com/office/powerpoint/2010/main" val="534758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C6B68-8E51-42D3-8CEC-87029E9DEA5E}"/>
              </a:ext>
            </a:extLst>
          </p:cNvPr>
          <p:cNvSpPr>
            <a:spLocks noGrp="1"/>
          </p:cNvSpPr>
          <p:nvPr>
            <p:ph type="title"/>
          </p:nvPr>
        </p:nvSpPr>
        <p:spPr/>
        <p:txBody>
          <a:bodyPr>
            <a:normAutofit/>
          </a:bodyPr>
          <a:lstStyle/>
          <a:p>
            <a:r>
              <a:rPr lang="en-US" sz="6000" b="1" dirty="0"/>
              <a:t>Lent </a:t>
            </a:r>
          </a:p>
        </p:txBody>
      </p:sp>
      <p:sp>
        <p:nvSpPr>
          <p:cNvPr id="3" name="Content Placeholder 2">
            <a:extLst>
              <a:ext uri="{FF2B5EF4-FFF2-40B4-BE49-F238E27FC236}">
                <a16:creationId xmlns:a16="http://schemas.microsoft.com/office/drawing/2014/main" id="{96D20FC8-5532-4A1C-912B-F4D511FBEAD9}"/>
              </a:ext>
            </a:extLst>
          </p:cNvPr>
          <p:cNvSpPr>
            <a:spLocks noGrp="1"/>
          </p:cNvSpPr>
          <p:nvPr>
            <p:ph idx="1"/>
          </p:nvPr>
        </p:nvSpPr>
        <p:spPr>
          <a:xfrm>
            <a:off x="318053" y="2067339"/>
            <a:ext cx="11383618" cy="4611758"/>
          </a:xfrm>
        </p:spPr>
        <p:txBody>
          <a:bodyPr>
            <a:normAutofit lnSpcReduction="10000"/>
          </a:bodyPr>
          <a:lstStyle/>
          <a:p>
            <a:r>
              <a:rPr lang="en-US" sz="4400" b="1" dirty="0">
                <a:solidFill>
                  <a:schemeClr val="bg1"/>
                </a:solidFill>
              </a:rPr>
              <a:t>Some Basics:</a:t>
            </a:r>
          </a:p>
          <a:p>
            <a:pPr lvl="1"/>
            <a:r>
              <a:rPr lang="en-US" sz="2800" b="1" dirty="0"/>
              <a:t>Lent lasts 40 days (</a:t>
            </a:r>
            <a:r>
              <a:rPr lang="en-US" sz="2800" b="1" dirty="0" err="1"/>
              <a:t>kinda</a:t>
            </a:r>
            <a:r>
              <a:rPr lang="en-US" sz="2800" b="1" dirty="0"/>
              <a:t>)</a:t>
            </a:r>
          </a:p>
          <a:p>
            <a:pPr lvl="2"/>
            <a:r>
              <a:rPr lang="en-US" sz="2400" dirty="0"/>
              <a:t>By the 9</a:t>
            </a:r>
            <a:r>
              <a:rPr lang="en-US" sz="2400" baseline="30000" dirty="0"/>
              <a:t>th</a:t>
            </a:r>
            <a:r>
              <a:rPr lang="en-US" sz="2400" dirty="0"/>
              <a:t> Century Ash Wednesday became the official start day of Lent (it used to be the First Sunday of Lent).</a:t>
            </a:r>
          </a:p>
          <a:p>
            <a:pPr lvl="2"/>
            <a:r>
              <a:rPr lang="en-US" sz="2400" dirty="0"/>
              <a:t>But – the Sundays of Lent “do not count” because even during Lent on a Sunday we are celebrating the Resurrection of Christ!</a:t>
            </a:r>
          </a:p>
          <a:p>
            <a:pPr lvl="2"/>
            <a:r>
              <a:rPr lang="en-US" sz="2400" dirty="0"/>
              <a:t>Lent ends at sundown on Holy Thursday. </a:t>
            </a:r>
          </a:p>
          <a:p>
            <a:pPr lvl="3"/>
            <a:r>
              <a:rPr lang="en-US" sz="2200" dirty="0"/>
              <a:t>At sundown on Holy Thursday the Holy Thursday Mass begins and thus the Season known as the </a:t>
            </a:r>
            <a:r>
              <a:rPr lang="en-US" sz="2200" dirty="0" err="1"/>
              <a:t>Triddum</a:t>
            </a:r>
            <a:r>
              <a:rPr lang="en-US" sz="2200" dirty="0"/>
              <a:t> begins. </a:t>
            </a:r>
          </a:p>
          <a:p>
            <a:r>
              <a:rPr lang="en-US" sz="3200" dirty="0"/>
              <a:t>Does this make sense? </a:t>
            </a:r>
          </a:p>
          <a:p>
            <a:r>
              <a:rPr lang="en-US" sz="3200" dirty="0"/>
              <a:t>I hope so! </a:t>
            </a:r>
            <a:r>
              <a:rPr lang="en-US" sz="3200" dirty="0">
                <a:sym typeface="Wingdings" panose="05000000000000000000" pitchFamily="2" charset="2"/>
              </a:rPr>
              <a:t></a:t>
            </a:r>
            <a:endParaRPr lang="en-US" sz="3200" dirty="0"/>
          </a:p>
        </p:txBody>
      </p:sp>
    </p:spTree>
    <p:extLst>
      <p:ext uri="{BB962C8B-B14F-4D97-AF65-F5344CB8AC3E}">
        <p14:creationId xmlns:p14="http://schemas.microsoft.com/office/powerpoint/2010/main" val="306309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2F320-631E-4A1C-80C6-3DC844E9E880}"/>
              </a:ext>
            </a:extLst>
          </p:cNvPr>
          <p:cNvSpPr>
            <a:spLocks noGrp="1"/>
          </p:cNvSpPr>
          <p:nvPr>
            <p:ph type="title"/>
          </p:nvPr>
        </p:nvSpPr>
        <p:spPr/>
        <p:txBody>
          <a:bodyPr>
            <a:normAutofit/>
          </a:bodyPr>
          <a:lstStyle/>
          <a:p>
            <a:r>
              <a:rPr lang="en-US" sz="6000" b="1" dirty="0"/>
              <a:t>What is Lent?</a:t>
            </a:r>
          </a:p>
        </p:txBody>
      </p:sp>
      <p:sp>
        <p:nvSpPr>
          <p:cNvPr id="3" name="Content Placeholder 2">
            <a:extLst>
              <a:ext uri="{FF2B5EF4-FFF2-40B4-BE49-F238E27FC236}">
                <a16:creationId xmlns:a16="http://schemas.microsoft.com/office/drawing/2014/main" id="{3E8219F0-D9FD-4110-AC09-E6FAA34C0783}"/>
              </a:ext>
            </a:extLst>
          </p:cNvPr>
          <p:cNvSpPr>
            <a:spLocks noGrp="1"/>
          </p:cNvSpPr>
          <p:nvPr>
            <p:ph idx="1"/>
          </p:nvPr>
        </p:nvSpPr>
        <p:spPr>
          <a:xfrm>
            <a:off x="304800" y="2336873"/>
            <a:ext cx="11476383" cy="3599316"/>
          </a:xfrm>
        </p:spPr>
        <p:txBody>
          <a:bodyPr/>
          <a:lstStyle/>
          <a:p>
            <a:r>
              <a:rPr lang="en-US" sz="2800" dirty="0"/>
              <a:t>Lent is a time to reflect, repent and restore ourselves to God.</a:t>
            </a:r>
          </a:p>
          <a:p>
            <a:pPr marL="0" indent="0">
              <a:buNone/>
            </a:pPr>
            <a:r>
              <a:rPr lang="en-US" b="1" i="0" dirty="0">
                <a:solidFill>
                  <a:srgbClr val="262626"/>
                </a:solidFill>
                <a:effectLst/>
                <a:latin typeface="Times New Roman" panose="02020603050405020304" pitchFamily="18" charset="0"/>
                <a:cs typeface="Times New Roman" panose="02020603050405020304" pitchFamily="18" charset="0"/>
              </a:rPr>
              <a:t>“During Lent, we seek the Lord in prayer by reading Sacred Scripture; we serve by giving alms; and we practice self-control through fasting. We are called not only to abstain from luxuries during Lent, but to a true inner conversion of heart as we seek to follow Christ's will more faithfully. We recall the waters of baptism in which we were also baptized into Christ's death, died to sin and evil, and began new life in Christ.” </a:t>
            </a:r>
            <a:r>
              <a:rPr lang="en-US" sz="1800" i="0" dirty="0">
                <a:solidFill>
                  <a:srgbClr val="262626"/>
                </a:solidFill>
                <a:effectLst/>
                <a:latin typeface="Times New Roman" panose="02020603050405020304" pitchFamily="18" charset="0"/>
                <a:cs typeface="Times New Roman" panose="02020603050405020304" pitchFamily="18" charset="0"/>
              </a:rPr>
              <a:t>(United States Conference of Catholic Bishops </a:t>
            </a:r>
            <a:r>
              <a:rPr lang="en-US" sz="1800" i="0" dirty="0">
                <a:solidFill>
                  <a:srgbClr val="262626"/>
                </a:solidFill>
                <a:effectLst/>
                <a:latin typeface="Times New Roman" panose="02020603050405020304" pitchFamily="18" charset="0"/>
                <a:cs typeface="Times New Roman" panose="02020603050405020304" pitchFamily="18" charset="0"/>
                <a:hlinkClick r:id="rId2"/>
              </a:rPr>
              <a:t>www.usccb.org</a:t>
            </a:r>
            <a:r>
              <a:rPr lang="en-US" sz="1800" i="0" dirty="0">
                <a:solidFill>
                  <a:srgbClr val="262626"/>
                </a:solidFill>
                <a:effectLst/>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41640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89B8F-EB65-4D33-B236-9C5238EE6EE9}"/>
              </a:ext>
            </a:extLst>
          </p:cNvPr>
          <p:cNvSpPr>
            <a:spLocks noGrp="1"/>
          </p:cNvSpPr>
          <p:nvPr>
            <p:ph type="title"/>
          </p:nvPr>
        </p:nvSpPr>
        <p:spPr/>
        <p:txBody>
          <a:bodyPr>
            <a:normAutofit/>
          </a:bodyPr>
          <a:lstStyle/>
          <a:p>
            <a:r>
              <a:rPr lang="en-US" sz="6000" dirty="0"/>
              <a:t>3 Main Lenten Themes! </a:t>
            </a:r>
          </a:p>
        </p:txBody>
      </p:sp>
      <p:sp>
        <p:nvSpPr>
          <p:cNvPr id="3" name="Content Placeholder 2">
            <a:extLst>
              <a:ext uri="{FF2B5EF4-FFF2-40B4-BE49-F238E27FC236}">
                <a16:creationId xmlns:a16="http://schemas.microsoft.com/office/drawing/2014/main" id="{B3077AA1-53BD-4270-A2B3-CA45676531C7}"/>
              </a:ext>
            </a:extLst>
          </p:cNvPr>
          <p:cNvSpPr>
            <a:spLocks noGrp="1"/>
          </p:cNvSpPr>
          <p:nvPr>
            <p:ph idx="1"/>
          </p:nvPr>
        </p:nvSpPr>
        <p:spPr/>
        <p:txBody>
          <a:bodyPr>
            <a:normAutofit/>
          </a:bodyPr>
          <a:lstStyle/>
          <a:p>
            <a:r>
              <a:rPr lang="en-US" sz="3600" dirty="0"/>
              <a:t>Fast</a:t>
            </a:r>
          </a:p>
          <a:p>
            <a:r>
              <a:rPr lang="en-US" sz="3600" dirty="0"/>
              <a:t>Almsgiving</a:t>
            </a:r>
          </a:p>
          <a:p>
            <a:r>
              <a:rPr lang="en-US" sz="3600" dirty="0"/>
              <a:t>Prayer</a:t>
            </a:r>
          </a:p>
        </p:txBody>
      </p:sp>
    </p:spTree>
    <p:extLst>
      <p:ext uri="{BB962C8B-B14F-4D97-AF65-F5344CB8AC3E}">
        <p14:creationId xmlns:p14="http://schemas.microsoft.com/office/powerpoint/2010/main" val="1038263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106000"/>
                <a:satMod val="220000"/>
                <a:lumMod val="140000"/>
              </a:schemeClr>
            </a:gs>
            <a:gs pos="50000">
              <a:schemeClr val="bg2">
                <a:shade val="100000"/>
                <a:hueMod val="100000"/>
                <a:satMod val="110000"/>
                <a:lumMod val="130000"/>
              </a:schemeClr>
            </a:gs>
            <a:gs pos="100000">
              <a:schemeClr val="bg2">
                <a:shade val="69000"/>
                <a:hueMod val="88000"/>
                <a:satMod val="160000"/>
                <a:lumMod val="69000"/>
              </a:schemeClr>
            </a:gs>
          </a:gsLst>
          <a:lin ang="2520000" scaled="0"/>
        </a:gra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05916DBF-29BF-49BC-864D-B509C0E9F9A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3" name="Picture 12">
            <a:extLst>
              <a:ext uri="{FF2B5EF4-FFF2-40B4-BE49-F238E27FC236}">
                <a16:creationId xmlns:a16="http://schemas.microsoft.com/office/drawing/2014/main" id="{F72F2D00-DB84-4A88-A1ED-DFFB351BF00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5" name="Picture 14">
            <a:extLst>
              <a:ext uri="{FF2B5EF4-FFF2-40B4-BE49-F238E27FC236}">
                <a16:creationId xmlns:a16="http://schemas.microsoft.com/office/drawing/2014/main" id="{33AA8AC3-6A99-48DF-9135-CCDDD62E932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7" name="Rectangle 16">
            <a:extLst>
              <a:ext uri="{FF2B5EF4-FFF2-40B4-BE49-F238E27FC236}">
                <a16:creationId xmlns:a16="http://schemas.microsoft.com/office/drawing/2014/main" id="{C8F2C176-794E-4FDE-92D5-4B53D477EB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6C6A2247-F373-4310-B4F4-EB66550D95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1" name="Rectangle 20">
            <a:extLst>
              <a:ext uri="{FF2B5EF4-FFF2-40B4-BE49-F238E27FC236}">
                <a16:creationId xmlns:a16="http://schemas.microsoft.com/office/drawing/2014/main" id="{3F6FAB33-2B41-41D0-BEC1-C10BF1A7A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16AEA8F9-742B-448B-8A34-C25E62C633A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8207"/>
            <a:ext cx="12192000" cy="6858000"/>
          </a:xfrm>
          <a:prstGeom prst="rect">
            <a:avLst/>
          </a:prstGeom>
        </p:spPr>
      </p:pic>
      <p:sp>
        <p:nvSpPr>
          <p:cNvPr id="25" name="Rectangle 24">
            <a:extLst>
              <a:ext uri="{FF2B5EF4-FFF2-40B4-BE49-F238E27FC236}">
                <a16:creationId xmlns:a16="http://schemas.microsoft.com/office/drawing/2014/main" id="{A0C40424-774F-4D0E-B9FD-44A4AB37F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a:extLst>
              <a:ext uri="{FF2B5EF4-FFF2-40B4-BE49-F238E27FC236}">
                <a16:creationId xmlns:a16="http://schemas.microsoft.com/office/drawing/2014/main" id="{F14ED4A2-7E65-4939-9FCA-81CDDEA453B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29" name="Rectangle 28">
            <a:extLst>
              <a:ext uri="{FF2B5EF4-FFF2-40B4-BE49-F238E27FC236}">
                <a16:creationId xmlns:a16="http://schemas.microsoft.com/office/drawing/2014/main" id="{AB4B6D64-E8D7-4321-BAC4-C3D390F8F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FF5A1E5-0120-4FD2-A646-E38B0E51DABA}"/>
              </a:ext>
            </a:extLst>
          </p:cNvPr>
          <p:cNvSpPr>
            <a:spLocks noGrp="1"/>
          </p:cNvSpPr>
          <p:nvPr>
            <p:ph type="title"/>
          </p:nvPr>
        </p:nvSpPr>
        <p:spPr>
          <a:xfrm>
            <a:off x="494792" y="162978"/>
            <a:ext cx="3427851" cy="1518138"/>
          </a:xfrm>
        </p:spPr>
        <p:txBody>
          <a:bodyPr vert="horz" lIns="91440" tIns="45720" rIns="91440" bIns="45720" rtlCol="0" anchor="b">
            <a:normAutofit/>
          </a:bodyPr>
          <a:lstStyle/>
          <a:p>
            <a:pPr algn="ctr"/>
            <a:r>
              <a:rPr lang="en-US" sz="5400" dirty="0"/>
              <a:t>Fasting</a:t>
            </a:r>
          </a:p>
        </p:txBody>
      </p:sp>
      <p:pic>
        <p:nvPicPr>
          <p:cNvPr id="6" name="Picture 5" descr="Text&#10;&#10;Description automatically generated">
            <a:extLst>
              <a:ext uri="{FF2B5EF4-FFF2-40B4-BE49-F238E27FC236}">
                <a16:creationId xmlns:a16="http://schemas.microsoft.com/office/drawing/2014/main" id="{362AC987-3715-46FB-81E1-584C64D8BA21}"/>
              </a:ext>
            </a:extLst>
          </p:cNvPr>
          <p:cNvPicPr>
            <a:picLocks noChangeAspect="1"/>
          </p:cNvPicPr>
          <p:nvPr/>
        </p:nvPicPr>
        <p:blipFill>
          <a:blip r:embed="rId6"/>
          <a:stretch>
            <a:fillRect/>
          </a:stretch>
        </p:blipFill>
        <p:spPr>
          <a:xfrm>
            <a:off x="5500468" y="126314"/>
            <a:ext cx="5773112" cy="6541772"/>
          </a:xfrm>
          <a:prstGeom prst="rect">
            <a:avLst/>
          </a:prstGeom>
          <a:ln>
            <a:noFill/>
          </a:ln>
          <a:effectLst>
            <a:softEdge rad="112500"/>
          </a:effectLst>
        </p:spPr>
      </p:pic>
      <p:sp>
        <p:nvSpPr>
          <p:cNvPr id="4" name="AutoShape 2">
            <a:extLst>
              <a:ext uri="{FF2B5EF4-FFF2-40B4-BE49-F238E27FC236}">
                <a16:creationId xmlns:a16="http://schemas.microsoft.com/office/drawing/2014/main" id="{01F895CC-ECB9-40EF-8093-43FCC713358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TextBox 6">
            <a:extLst>
              <a:ext uri="{FF2B5EF4-FFF2-40B4-BE49-F238E27FC236}">
                <a16:creationId xmlns:a16="http://schemas.microsoft.com/office/drawing/2014/main" id="{88FF6450-0A67-411E-BF69-8F29F7E039C9}"/>
              </a:ext>
            </a:extLst>
          </p:cNvPr>
          <p:cNvSpPr txBox="1"/>
          <p:nvPr/>
        </p:nvSpPr>
        <p:spPr>
          <a:xfrm>
            <a:off x="1157475" y="2272024"/>
            <a:ext cx="2716695" cy="2246769"/>
          </a:xfrm>
          <a:prstGeom prst="rect">
            <a:avLst/>
          </a:prstGeom>
          <a:noFill/>
        </p:spPr>
        <p:txBody>
          <a:bodyPr wrap="square" rtlCol="0">
            <a:spAutoFit/>
          </a:bodyPr>
          <a:lstStyle/>
          <a:p>
            <a:pPr algn="ctr"/>
            <a:r>
              <a:rPr lang="en-US" sz="2800" dirty="0"/>
              <a:t>Other ways to fast given to us by our Holy Father-Pope Francis! </a:t>
            </a:r>
          </a:p>
        </p:txBody>
      </p:sp>
    </p:spTree>
    <p:extLst>
      <p:ext uri="{BB962C8B-B14F-4D97-AF65-F5344CB8AC3E}">
        <p14:creationId xmlns:p14="http://schemas.microsoft.com/office/powerpoint/2010/main" val="438871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98308-0FA0-4E95-AA40-2ED8B8FB15DC}"/>
              </a:ext>
            </a:extLst>
          </p:cNvPr>
          <p:cNvSpPr>
            <a:spLocks noGrp="1"/>
          </p:cNvSpPr>
          <p:nvPr>
            <p:ph type="title"/>
          </p:nvPr>
        </p:nvSpPr>
        <p:spPr/>
        <p:txBody>
          <a:bodyPr>
            <a:normAutofit/>
          </a:bodyPr>
          <a:lstStyle/>
          <a:p>
            <a:r>
              <a:rPr lang="en-US" sz="6000" b="1" dirty="0"/>
              <a:t>Almsgiving</a:t>
            </a:r>
          </a:p>
        </p:txBody>
      </p:sp>
      <p:sp>
        <p:nvSpPr>
          <p:cNvPr id="3" name="Content Placeholder 2">
            <a:extLst>
              <a:ext uri="{FF2B5EF4-FFF2-40B4-BE49-F238E27FC236}">
                <a16:creationId xmlns:a16="http://schemas.microsoft.com/office/drawing/2014/main" id="{EF28C0C2-2B38-4556-B813-D625BFB1D623}"/>
              </a:ext>
            </a:extLst>
          </p:cNvPr>
          <p:cNvSpPr>
            <a:spLocks noGrp="1"/>
          </p:cNvSpPr>
          <p:nvPr>
            <p:ph idx="1"/>
          </p:nvPr>
        </p:nvSpPr>
        <p:spPr/>
        <p:txBody>
          <a:bodyPr>
            <a:normAutofit/>
          </a:bodyPr>
          <a:lstStyle/>
          <a:p>
            <a:r>
              <a:rPr lang="en-US" sz="2800" b="1" dirty="0"/>
              <a:t>4 Reasons for Almsgiving by Fr. Mike Schmidt </a:t>
            </a:r>
          </a:p>
          <a:p>
            <a:r>
              <a:rPr lang="en-US" sz="2800" b="1" dirty="0">
                <a:hlinkClick r:id="rId2"/>
              </a:rPr>
              <a:t>https://www.youtube.com/watch?v=xODJuXGUyzQ</a:t>
            </a:r>
            <a:endParaRPr lang="en-US" sz="2800" b="1" dirty="0"/>
          </a:p>
          <a:p>
            <a:endParaRPr lang="en-US" sz="2800" b="1" dirty="0"/>
          </a:p>
          <a:p>
            <a:r>
              <a:rPr lang="en-US" sz="2800" b="1" dirty="0"/>
              <a:t>Watch the above video concerning Almsgiving! </a:t>
            </a:r>
          </a:p>
          <a:p>
            <a:r>
              <a:rPr lang="en-US" sz="2800" b="1" dirty="0"/>
              <a:t>Share your thoughts with your family concerning the video! </a:t>
            </a:r>
          </a:p>
        </p:txBody>
      </p:sp>
    </p:spTree>
    <p:extLst>
      <p:ext uri="{BB962C8B-B14F-4D97-AF65-F5344CB8AC3E}">
        <p14:creationId xmlns:p14="http://schemas.microsoft.com/office/powerpoint/2010/main" val="552440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0CA15-41FA-4EDC-9BD2-FAA8702DB59E}"/>
              </a:ext>
            </a:extLst>
          </p:cNvPr>
          <p:cNvSpPr>
            <a:spLocks noGrp="1"/>
          </p:cNvSpPr>
          <p:nvPr>
            <p:ph type="title"/>
          </p:nvPr>
        </p:nvSpPr>
        <p:spPr/>
        <p:txBody>
          <a:bodyPr>
            <a:normAutofit/>
          </a:bodyPr>
          <a:lstStyle/>
          <a:p>
            <a:r>
              <a:rPr lang="en-US" sz="6000" b="1" dirty="0"/>
              <a:t>Prayer </a:t>
            </a:r>
          </a:p>
        </p:txBody>
      </p:sp>
      <p:sp>
        <p:nvSpPr>
          <p:cNvPr id="3" name="Content Placeholder 2">
            <a:extLst>
              <a:ext uri="{FF2B5EF4-FFF2-40B4-BE49-F238E27FC236}">
                <a16:creationId xmlns:a16="http://schemas.microsoft.com/office/drawing/2014/main" id="{E8AA63A5-F8C2-49A3-894A-F276827E5A14}"/>
              </a:ext>
            </a:extLst>
          </p:cNvPr>
          <p:cNvSpPr>
            <a:spLocks noGrp="1"/>
          </p:cNvSpPr>
          <p:nvPr>
            <p:ph idx="1"/>
          </p:nvPr>
        </p:nvSpPr>
        <p:spPr>
          <a:xfrm>
            <a:off x="318052" y="2336873"/>
            <a:ext cx="11463131" cy="3599316"/>
          </a:xfrm>
        </p:spPr>
        <p:txBody>
          <a:bodyPr>
            <a:normAutofit/>
          </a:bodyPr>
          <a:lstStyle/>
          <a:p>
            <a:r>
              <a:rPr lang="en-US" dirty="0"/>
              <a:t>For Communion Year 2 Families – Practice the assigned prayers with your children.</a:t>
            </a:r>
          </a:p>
          <a:p>
            <a:r>
              <a:rPr lang="en-US" dirty="0"/>
              <a:t>For all families – Pray together! Pray often! </a:t>
            </a:r>
          </a:p>
          <a:p>
            <a:r>
              <a:rPr lang="en-US" dirty="0"/>
              <a:t>Prayer does not need to be complicated.</a:t>
            </a:r>
          </a:p>
          <a:p>
            <a:r>
              <a:rPr lang="en-US" dirty="0"/>
              <a:t>If your family is not used to praying together; I suggest you start by praying before meals. </a:t>
            </a:r>
          </a:p>
          <a:p>
            <a:r>
              <a:rPr lang="en-US" sz="2800" b="1" i="1" dirty="0">
                <a:solidFill>
                  <a:srgbClr val="2F1444"/>
                </a:solidFill>
              </a:rPr>
              <a:t>“Bless us O Lord, and these thy gifts which we are about to receive. From thou bounty through Christ our Lord! Amen!” </a:t>
            </a:r>
          </a:p>
        </p:txBody>
      </p:sp>
    </p:spTree>
    <p:extLst>
      <p:ext uri="{BB962C8B-B14F-4D97-AF65-F5344CB8AC3E}">
        <p14:creationId xmlns:p14="http://schemas.microsoft.com/office/powerpoint/2010/main" val="2768402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CE813-DE62-44EC-B2B4-6224DD2DCDD5}"/>
              </a:ext>
            </a:extLst>
          </p:cNvPr>
          <p:cNvSpPr>
            <a:spLocks noGrp="1"/>
          </p:cNvSpPr>
          <p:nvPr>
            <p:ph type="title"/>
          </p:nvPr>
        </p:nvSpPr>
        <p:spPr/>
        <p:txBody>
          <a:bodyPr>
            <a:normAutofit/>
          </a:bodyPr>
          <a:lstStyle/>
          <a:p>
            <a:r>
              <a:rPr lang="en-US" sz="6000" b="1" dirty="0"/>
              <a:t>INSTRUCTIONS: Activity</a:t>
            </a:r>
          </a:p>
        </p:txBody>
      </p:sp>
      <p:sp>
        <p:nvSpPr>
          <p:cNvPr id="3" name="Content Placeholder 2">
            <a:extLst>
              <a:ext uri="{FF2B5EF4-FFF2-40B4-BE49-F238E27FC236}">
                <a16:creationId xmlns:a16="http://schemas.microsoft.com/office/drawing/2014/main" id="{1C25EC16-3136-4469-850C-244BAFF724BA}"/>
              </a:ext>
            </a:extLst>
          </p:cNvPr>
          <p:cNvSpPr>
            <a:spLocks noGrp="1"/>
          </p:cNvSpPr>
          <p:nvPr>
            <p:ph idx="1"/>
          </p:nvPr>
        </p:nvSpPr>
        <p:spPr>
          <a:xfrm>
            <a:off x="238539" y="2054087"/>
            <a:ext cx="11661913" cy="4545496"/>
          </a:xfrm>
        </p:spPr>
        <p:txBody>
          <a:bodyPr>
            <a:normAutofit/>
          </a:bodyPr>
          <a:lstStyle/>
          <a:p>
            <a:pPr marL="0" indent="0">
              <a:buNone/>
            </a:pPr>
            <a:r>
              <a:rPr lang="en-US" dirty="0"/>
              <a:t>1. </a:t>
            </a:r>
            <a:r>
              <a:rPr lang="en-US" b="1" dirty="0">
                <a:solidFill>
                  <a:schemeClr val="bg1"/>
                </a:solidFill>
              </a:rPr>
              <a:t>Write out the 4 Reasons for Almsgiving that Fr. Mike gives us! </a:t>
            </a:r>
          </a:p>
          <a:p>
            <a:pPr lvl="1"/>
            <a:r>
              <a:rPr lang="en-US" dirty="0"/>
              <a:t>Work as a family! Find some paper or construction paper or even a poster board. Creatively display the 4 Reasons! </a:t>
            </a:r>
          </a:p>
          <a:p>
            <a:pPr lvl="2"/>
            <a:r>
              <a:rPr lang="en-US" dirty="0"/>
              <a:t>Feel free to use colors (Purple is the primary Lenten color!)</a:t>
            </a:r>
          </a:p>
          <a:p>
            <a:pPr lvl="2"/>
            <a:r>
              <a:rPr lang="en-US" dirty="0"/>
              <a:t>Then display your work somewhere in your house! </a:t>
            </a:r>
          </a:p>
          <a:p>
            <a:pPr lvl="3"/>
            <a:r>
              <a:rPr lang="en-US" dirty="0"/>
              <a:t>Maybe you have a home altar or just on the refrigerator is great! </a:t>
            </a:r>
          </a:p>
          <a:p>
            <a:pPr lvl="3"/>
            <a:r>
              <a:rPr lang="en-US" dirty="0"/>
              <a:t>Send us a picture of what you create as a family! </a:t>
            </a:r>
          </a:p>
          <a:p>
            <a:pPr marL="0" indent="0">
              <a:buNone/>
            </a:pPr>
            <a:r>
              <a:rPr lang="en-US" dirty="0"/>
              <a:t>2. </a:t>
            </a:r>
            <a:r>
              <a:rPr lang="en-US" b="1" dirty="0">
                <a:solidFill>
                  <a:schemeClr val="bg1"/>
                </a:solidFill>
              </a:rPr>
              <a:t>Plan a Lenten activity for your family.</a:t>
            </a:r>
          </a:p>
          <a:p>
            <a:pPr lvl="1"/>
            <a:r>
              <a:rPr lang="en-US" dirty="0"/>
              <a:t>Choose one of the 3 Themes from slide #4 and as a family take part in an activity together. </a:t>
            </a:r>
          </a:p>
          <a:p>
            <a:pPr lvl="1"/>
            <a:r>
              <a:rPr lang="en-US" dirty="0"/>
              <a:t>Take 2 pictures of your family working on the activity </a:t>
            </a:r>
          </a:p>
          <a:p>
            <a:pPr lvl="1"/>
            <a:endParaRPr lang="en-US" dirty="0"/>
          </a:p>
          <a:p>
            <a:pPr marL="457200" lvl="1" indent="0" algn="ctr">
              <a:buNone/>
            </a:pPr>
            <a:r>
              <a:rPr lang="en-US" sz="2400" dirty="0">
                <a:solidFill>
                  <a:schemeClr val="bg1"/>
                </a:solidFill>
                <a:highlight>
                  <a:srgbClr val="FFFF00"/>
                </a:highlight>
              </a:rPr>
              <a:t>Submit your 3 pictures via email to </a:t>
            </a:r>
            <a:r>
              <a:rPr lang="en-US" sz="2400" dirty="0">
                <a:solidFill>
                  <a:schemeClr val="bg1"/>
                </a:solidFill>
                <a:highlight>
                  <a:srgbClr val="FFFF00"/>
                </a:highlight>
                <a:hlinkClick r:id="rId2">
                  <a:extLst>
                    <a:ext uri="{A12FA001-AC4F-418D-AE19-62706E023703}">
                      <ahyp:hlinkClr xmlns:ahyp="http://schemas.microsoft.com/office/drawing/2018/hyperlinkcolor" val="tx"/>
                    </a:ext>
                  </a:extLst>
                </a:hlinkClick>
              </a:rPr>
              <a:t>rfststephenps@yahoo.com</a:t>
            </a:r>
            <a:r>
              <a:rPr lang="en-US" sz="2400" dirty="0">
                <a:solidFill>
                  <a:schemeClr val="bg1"/>
                </a:solidFill>
                <a:highlight>
                  <a:srgbClr val="FFFF00"/>
                </a:highlight>
              </a:rPr>
              <a:t> by 9AM on Sunday, March 21, 2021</a:t>
            </a:r>
            <a:r>
              <a:rPr lang="en-US" dirty="0">
                <a:highlight>
                  <a:srgbClr val="FFFF00"/>
                </a:highlight>
              </a:rPr>
              <a:t> </a:t>
            </a:r>
          </a:p>
        </p:txBody>
      </p:sp>
    </p:spTree>
    <p:extLst>
      <p:ext uri="{BB962C8B-B14F-4D97-AF65-F5344CB8AC3E}">
        <p14:creationId xmlns:p14="http://schemas.microsoft.com/office/powerpoint/2010/main" val="20406027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Berlin</Template>
  <TotalTime>149</TotalTime>
  <Words>656</Words>
  <Application>Microsoft Office PowerPoint</Application>
  <PresentationFormat>Widescreen</PresentationFormat>
  <Paragraphs>53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Times New Roman</vt:lpstr>
      <vt:lpstr>Trebuchet MS</vt:lpstr>
      <vt:lpstr>Wingdings</vt:lpstr>
      <vt:lpstr>Berlin</vt:lpstr>
      <vt:lpstr>Lent </vt:lpstr>
      <vt:lpstr>Dear Families: </vt:lpstr>
      <vt:lpstr>Lent </vt:lpstr>
      <vt:lpstr>What is Lent?</vt:lpstr>
      <vt:lpstr>3 Main Lenten Themes! </vt:lpstr>
      <vt:lpstr>Fasting</vt:lpstr>
      <vt:lpstr>Almsgiving</vt:lpstr>
      <vt:lpstr>Prayer </vt:lpstr>
      <vt:lpstr>INSTRUCTIONS: 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Lent &amp; Easter</dc:title>
  <dc:creator>Deborah Montoya</dc:creator>
  <cp:lastModifiedBy>Deborah Montoya</cp:lastModifiedBy>
  <cp:revision>8</cp:revision>
  <dcterms:created xsi:type="dcterms:W3CDTF">2021-02-26T18:51:38Z</dcterms:created>
  <dcterms:modified xsi:type="dcterms:W3CDTF">2021-02-26T21:20:41Z</dcterms:modified>
</cp:coreProperties>
</file>