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1" r:id="rId3"/>
    <p:sldId id="282" r:id="rId4"/>
    <p:sldId id="289" r:id="rId5"/>
    <p:sldId id="281" r:id="rId6"/>
    <p:sldId id="283" r:id="rId7"/>
    <p:sldId id="284" r:id="rId8"/>
    <p:sldId id="275" r:id="rId9"/>
    <p:sldId id="285" r:id="rId10"/>
    <p:sldId id="257" r:id="rId11"/>
    <p:sldId id="290" r:id="rId12"/>
    <p:sldId id="286" r:id="rId13"/>
    <p:sldId id="291" r:id="rId14"/>
    <p:sldId id="287" r:id="rId15"/>
    <p:sldId id="292" r:id="rId16"/>
    <p:sldId id="278" r:id="rId17"/>
    <p:sldId id="294" r:id="rId18"/>
    <p:sldId id="288" r:id="rId19"/>
    <p:sldId id="280"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83"/>
    <p:restoredTop sz="94687"/>
  </p:normalViewPr>
  <p:slideViewPr>
    <p:cSldViewPr snapToGrid="0" snapToObjects="1">
      <p:cViewPr varScale="1">
        <p:scale>
          <a:sx n="68" d="100"/>
          <a:sy n="68" d="100"/>
        </p:scale>
        <p:origin x="160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6BFECD78-3C8E-49F2-8FAB-59489D168ABB}" type="datetimeFigureOut">
              <a:rPr lang="en-US" smtClean="0"/>
              <a:t>4/23/2021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379643358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FECD78-3C8E-49F2-8FAB-59489D168ABB}" type="datetimeFigureOut">
              <a:rPr lang="en-US" smtClean="0"/>
              <a:t>4/23/2021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780822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FECD78-3C8E-49F2-8FAB-59489D168ABB}" type="datetimeFigureOut">
              <a:rPr lang="en-US" smtClean="0"/>
              <a:t>4/23/2021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2896903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BFECD78-3C8E-49F2-8FAB-59489D168ABB}" type="datetimeFigureOut">
              <a:rPr lang="en-US" smtClean="0"/>
              <a:t>4/23/2021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2627147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6BFECD78-3C8E-49F2-8FAB-59489D168ABB}" type="datetimeFigureOut">
              <a:rPr lang="en-US" smtClean="0"/>
              <a:t>4/23/2021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79442743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6BFECD78-3C8E-49F2-8FAB-59489D168ABB}" type="datetimeFigureOut">
              <a:rPr lang="en-US" smtClean="0"/>
              <a:t>4/23/2021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3931689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2239" y="3143250"/>
            <a:ext cx="3288024"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6BFECD78-3C8E-49F2-8FAB-59489D168ABB}" type="datetimeFigureOut">
              <a:rPr lang="en-US" smtClean="0"/>
              <a:t>4/23/2021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768546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BFECD78-3C8E-49F2-8FAB-59489D168ABB}" type="datetimeFigureOut">
              <a:rPr lang="en-US" smtClean="0"/>
              <a:t>4/23/2021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2845795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4/23/2021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4255679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6BFECD78-3C8E-49F2-8FAB-59489D168ABB}" type="datetimeFigureOut">
              <a:rPr lang="en-US" smtClean="0"/>
              <a:t>4/23/2021</a:t>
            </a:fld>
            <a:endParaRPr lang="en-US" dirty="0"/>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942543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6BFECD78-3C8E-49F2-8FAB-59489D168ABB}" type="datetimeFigureOut">
              <a:rPr lang="en-US" smtClean="0"/>
              <a:t>4/23/2021</a:t>
            </a:fld>
            <a:endParaRPr lang="en-US" dirty="0"/>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0FB56013-B943-42BA-886F-6F9D4EB85E9D}" type="slidenum">
              <a:rPr lang="en-US" smtClean="0"/>
              <a:t>‹#›</a:t>
            </a:fld>
            <a:endParaRPr lang="en-US" dirty="0"/>
          </a:p>
        </p:txBody>
      </p:sp>
    </p:spTree>
    <p:extLst>
      <p:ext uri="{BB962C8B-B14F-4D97-AF65-F5344CB8AC3E}">
        <p14:creationId xmlns:p14="http://schemas.microsoft.com/office/powerpoint/2010/main" val="669759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045" y="964692"/>
            <a:ext cx="593775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fld id="{6BFECD78-3C8E-49F2-8FAB-59489D168ABB}" type="datetimeFigureOut">
              <a:rPr lang="en-US" smtClean="0"/>
              <a:t>4/23/2021</a:t>
            </a:fld>
            <a:endParaRPr lang="en-US" dirty="0"/>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0FB56013-B943-42BA-886F-6F9D4EB85E9D}" type="slidenum">
              <a:rPr lang="en-US" smtClean="0"/>
              <a:t>‹#›</a:t>
            </a:fld>
            <a:endParaRPr lang="en-US" dirty="0"/>
          </a:p>
        </p:txBody>
      </p:sp>
    </p:spTree>
    <p:extLst>
      <p:ext uri="{BB962C8B-B14F-4D97-AF65-F5344CB8AC3E}">
        <p14:creationId xmlns:p14="http://schemas.microsoft.com/office/powerpoint/2010/main" val="33536635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C2AD7556-C90D-4946-8E4E-1E79D5B3D2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9144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a:extLst>
              <a:ext uri="{FF2B5EF4-FFF2-40B4-BE49-F238E27FC236}">
                <a16:creationId xmlns:a16="http://schemas.microsoft.com/office/drawing/2014/main" id="{DBB0CC56-54B2-4AE0-87C5-296E78A02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42815"/>
            <a:ext cx="9144000" cy="261518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1200150" y="3418891"/>
            <a:ext cx="6743700" cy="1645920"/>
          </a:xfrm>
        </p:spPr>
        <p:txBody>
          <a:bodyPr>
            <a:normAutofit/>
          </a:bodyPr>
          <a:lstStyle/>
          <a:p>
            <a:r>
              <a:rPr lang="en-US" dirty="0"/>
              <a:t>Prayer &amp; Home</a:t>
            </a:r>
          </a:p>
        </p:txBody>
      </p:sp>
      <p:sp>
        <p:nvSpPr>
          <p:cNvPr id="3" name="Subtitle 2"/>
          <p:cNvSpPr>
            <a:spLocks noGrp="1"/>
          </p:cNvSpPr>
          <p:nvPr>
            <p:ph type="subTitle" idx="1"/>
          </p:nvPr>
        </p:nvSpPr>
        <p:spPr>
          <a:xfrm>
            <a:off x="2021395" y="5384691"/>
            <a:ext cx="5101209" cy="736976"/>
          </a:xfrm>
        </p:spPr>
        <p:txBody>
          <a:bodyPr>
            <a:normAutofit fontScale="92500" lnSpcReduction="10000"/>
          </a:bodyPr>
          <a:lstStyle/>
          <a:p>
            <a:r>
              <a:rPr lang="en-US" dirty="0">
                <a:solidFill>
                  <a:srgbClr val="FFFFFF"/>
                </a:solidFill>
              </a:rPr>
              <a:t>Confirmation II Parent Session</a:t>
            </a:r>
          </a:p>
          <a:p>
            <a:r>
              <a:rPr lang="en-US" dirty="0">
                <a:solidFill>
                  <a:srgbClr val="FFFFFF"/>
                </a:solidFill>
              </a:rPr>
              <a:t>April 25, 2021</a:t>
            </a:r>
          </a:p>
        </p:txBody>
      </p:sp>
      <p:pic>
        <p:nvPicPr>
          <p:cNvPr id="5" name="Picture 4" descr="A close-up of a person's hands&#10;&#10;Description automatically generated with low confidence">
            <a:extLst>
              <a:ext uri="{FF2B5EF4-FFF2-40B4-BE49-F238E27FC236}">
                <a16:creationId xmlns:a16="http://schemas.microsoft.com/office/drawing/2014/main" id="{DF285364-DDE9-AE42-B75F-7DEFED2EF166}"/>
              </a:ext>
            </a:extLst>
          </p:cNvPr>
          <p:cNvPicPr>
            <a:picLocks noChangeAspect="1"/>
          </p:cNvPicPr>
          <p:nvPr/>
        </p:nvPicPr>
        <p:blipFill rotWithShape="1">
          <a:blip r:embed="rId2">
            <a:extLst>
              <a:ext uri="{28A0092B-C50C-407E-A947-70E740481C1C}">
                <a14:useLocalDpi xmlns:a14="http://schemas.microsoft.com/office/drawing/2010/main" val="0"/>
              </a:ext>
            </a:extLst>
          </a:blip>
          <a:srcRect l="49255" r="9855" b="2"/>
          <a:stretch/>
        </p:blipFill>
        <p:spPr>
          <a:xfrm>
            <a:off x="3919378" y="640079"/>
            <a:ext cx="1305244" cy="2456360"/>
          </a:xfrm>
          <a:prstGeom prst="rect">
            <a:avLst/>
          </a:prstGeom>
        </p:spPr>
      </p:pic>
    </p:spTree>
    <p:extLst>
      <p:ext uri="{BB962C8B-B14F-4D97-AF65-F5344CB8AC3E}">
        <p14:creationId xmlns:p14="http://schemas.microsoft.com/office/powerpoint/2010/main" val="3117308550"/>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7EAFAA4-859B-42B4-AC85-F32CFE6950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313" y="-2"/>
            <a:ext cx="4554687"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178999" y="362390"/>
            <a:ext cx="3356919" cy="1188720"/>
          </a:xfrm>
          <a:solidFill>
            <a:srgbClr val="FFFFFF"/>
          </a:solidFill>
          <a:ln>
            <a:solidFill>
              <a:srgbClr val="404040"/>
            </a:solidFill>
          </a:ln>
        </p:spPr>
        <p:txBody>
          <a:bodyPr>
            <a:normAutofit/>
          </a:bodyPr>
          <a:lstStyle/>
          <a:p>
            <a:r>
              <a:rPr lang="en-US" dirty="0"/>
              <a:t>Listening</a:t>
            </a:r>
          </a:p>
        </p:txBody>
      </p:sp>
      <p:sp>
        <p:nvSpPr>
          <p:cNvPr id="12" name="Rectangle 11">
            <a:extLst>
              <a:ext uri="{FF2B5EF4-FFF2-40B4-BE49-F238E27FC236}">
                <a16:creationId xmlns:a16="http://schemas.microsoft.com/office/drawing/2014/main" id="{B3855DB9-46C3-47FA-992C-FC2BE58A73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2724" y="640080"/>
            <a:ext cx="3614166"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A2B401D5-BF67-49A4-8617-0C6BD886C7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8082" y="806357"/>
            <a:ext cx="3383450" cy="49286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close-up of a person's hands&#10;&#10;Description automatically generated with low confidence">
            <a:extLst>
              <a:ext uri="{FF2B5EF4-FFF2-40B4-BE49-F238E27FC236}">
                <a16:creationId xmlns:a16="http://schemas.microsoft.com/office/drawing/2014/main" id="{F5736D40-0A19-3744-B351-6221B415D1D3}"/>
              </a:ext>
            </a:extLst>
          </p:cNvPr>
          <p:cNvPicPr>
            <a:picLocks noChangeAspect="1"/>
          </p:cNvPicPr>
          <p:nvPr/>
        </p:nvPicPr>
        <p:blipFill rotWithShape="1">
          <a:blip r:embed="rId2">
            <a:extLst>
              <a:ext uri="{28A0092B-C50C-407E-A947-70E740481C1C}">
                <a14:useLocalDpi xmlns:a14="http://schemas.microsoft.com/office/drawing/2010/main" val="0"/>
              </a:ext>
            </a:extLst>
          </a:blip>
          <a:srcRect l="35142" r="20008" b="2"/>
          <a:stretch/>
        </p:blipFill>
        <p:spPr>
          <a:xfrm>
            <a:off x="849340" y="1126397"/>
            <a:ext cx="2900934" cy="4288536"/>
          </a:xfrm>
          <a:prstGeom prst="rect">
            <a:avLst/>
          </a:prstGeom>
        </p:spPr>
      </p:pic>
      <p:sp>
        <p:nvSpPr>
          <p:cNvPr id="3" name="Content Placeholder 2"/>
          <p:cNvSpPr>
            <a:spLocks noGrp="1"/>
          </p:cNvSpPr>
          <p:nvPr>
            <p:ph idx="1"/>
          </p:nvPr>
        </p:nvSpPr>
        <p:spPr>
          <a:xfrm>
            <a:off x="5192817" y="1913503"/>
            <a:ext cx="3356919" cy="3987748"/>
          </a:xfrm>
        </p:spPr>
        <p:txBody>
          <a:bodyPr>
            <a:normAutofit/>
          </a:bodyPr>
          <a:lstStyle/>
          <a:p>
            <a:r>
              <a:rPr lang="en-US" sz="2400" dirty="0">
                <a:solidFill>
                  <a:srgbClr val="FFFFFF"/>
                </a:solidFill>
              </a:rPr>
              <a:t>Teenagers want to be heard.</a:t>
            </a:r>
          </a:p>
          <a:p>
            <a:r>
              <a:rPr lang="en-US" sz="2400" dirty="0">
                <a:solidFill>
                  <a:srgbClr val="FFFFFF"/>
                </a:solidFill>
              </a:rPr>
              <a:t>So many teenagers have told me over the years that their parents don’t listen to them; that they don’t feel comfortable talking to them about issues in their life.</a:t>
            </a:r>
          </a:p>
        </p:txBody>
      </p:sp>
    </p:spTree>
    <p:extLst>
      <p:ext uri="{BB962C8B-B14F-4D97-AF65-F5344CB8AC3E}">
        <p14:creationId xmlns:p14="http://schemas.microsoft.com/office/powerpoint/2010/main" val="2183206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7EAFAA4-859B-42B4-AC85-F32CFE6950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313" y="-2"/>
            <a:ext cx="4554687"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178999" y="362390"/>
            <a:ext cx="3356919" cy="1188720"/>
          </a:xfrm>
          <a:solidFill>
            <a:srgbClr val="FFFFFF"/>
          </a:solidFill>
          <a:ln>
            <a:solidFill>
              <a:srgbClr val="404040"/>
            </a:solidFill>
          </a:ln>
        </p:spPr>
        <p:txBody>
          <a:bodyPr>
            <a:normAutofit/>
          </a:bodyPr>
          <a:lstStyle/>
          <a:p>
            <a:r>
              <a:rPr lang="en-US" dirty="0"/>
              <a:t>Listening</a:t>
            </a:r>
          </a:p>
        </p:txBody>
      </p:sp>
      <p:sp>
        <p:nvSpPr>
          <p:cNvPr id="12" name="Rectangle 11">
            <a:extLst>
              <a:ext uri="{FF2B5EF4-FFF2-40B4-BE49-F238E27FC236}">
                <a16:creationId xmlns:a16="http://schemas.microsoft.com/office/drawing/2014/main" id="{B3855DB9-46C3-47FA-992C-FC2BE58A73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2724" y="640080"/>
            <a:ext cx="3614166"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A2B401D5-BF67-49A4-8617-0C6BD886C7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8082" y="806357"/>
            <a:ext cx="3383450" cy="49286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close-up of a person's hands&#10;&#10;Description automatically generated with low confidence">
            <a:extLst>
              <a:ext uri="{FF2B5EF4-FFF2-40B4-BE49-F238E27FC236}">
                <a16:creationId xmlns:a16="http://schemas.microsoft.com/office/drawing/2014/main" id="{F5736D40-0A19-3744-B351-6221B415D1D3}"/>
              </a:ext>
            </a:extLst>
          </p:cNvPr>
          <p:cNvPicPr>
            <a:picLocks noChangeAspect="1"/>
          </p:cNvPicPr>
          <p:nvPr/>
        </p:nvPicPr>
        <p:blipFill rotWithShape="1">
          <a:blip r:embed="rId2">
            <a:extLst>
              <a:ext uri="{28A0092B-C50C-407E-A947-70E740481C1C}">
                <a14:useLocalDpi xmlns:a14="http://schemas.microsoft.com/office/drawing/2010/main" val="0"/>
              </a:ext>
            </a:extLst>
          </a:blip>
          <a:srcRect l="35142" r="20008" b="2"/>
          <a:stretch/>
        </p:blipFill>
        <p:spPr>
          <a:xfrm>
            <a:off x="849340" y="1126397"/>
            <a:ext cx="2900934" cy="4288536"/>
          </a:xfrm>
          <a:prstGeom prst="rect">
            <a:avLst/>
          </a:prstGeom>
        </p:spPr>
      </p:pic>
      <p:sp>
        <p:nvSpPr>
          <p:cNvPr id="3" name="Content Placeholder 2"/>
          <p:cNvSpPr>
            <a:spLocks noGrp="1"/>
          </p:cNvSpPr>
          <p:nvPr>
            <p:ph idx="1"/>
          </p:nvPr>
        </p:nvSpPr>
        <p:spPr>
          <a:xfrm>
            <a:off x="5192817" y="1913503"/>
            <a:ext cx="3356919" cy="3987748"/>
          </a:xfrm>
        </p:spPr>
        <p:txBody>
          <a:bodyPr>
            <a:normAutofit/>
          </a:bodyPr>
          <a:lstStyle/>
          <a:p>
            <a:r>
              <a:rPr lang="en-US" sz="2400" dirty="0">
                <a:solidFill>
                  <a:srgbClr val="FFFFFF"/>
                </a:solidFill>
              </a:rPr>
              <a:t>As a parent, you should be the first person your sons and daughters go to with an issue in their life.</a:t>
            </a:r>
          </a:p>
          <a:p>
            <a:r>
              <a:rPr lang="en-US" sz="2400" dirty="0">
                <a:solidFill>
                  <a:srgbClr val="FFFFFF"/>
                </a:solidFill>
              </a:rPr>
              <a:t>So many teenagers turn to their friends for advice or answers, and their peers are just as lost as they are.</a:t>
            </a:r>
          </a:p>
        </p:txBody>
      </p:sp>
    </p:spTree>
    <p:extLst>
      <p:ext uri="{BB962C8B-B14F-4D97-AF65-F5344CB8AC3E}">
        <p14:creationId xmlns:p14="http://schemas.microsoft.com/office/powerpoint/2010/main" val="1394703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3504" y="964692"/>
            <a:ext cx="3357604" cy="1188720"/>
          </a:xfrm>
        </p:spPr>
        <p:txBody>
          <a:bodyPr>
            <a:normAutofit/>
          </a:bodyPr>
          <a:lstStyle/>
          <a:p>
            <a:r>
              <a:rPr lang="en-US" sz="2400" dirty="0"/>
              <a:t>understanding</a:t>
            </a:r>
          </a:p>
        </p:txBody>
      </p:sp>
      <p:sp>
        <p:nvSpPr>
          <p:cNvPr id="3" name="Content Placeholder 2"/>
          <p:cNvSpPr>
            <a:spLocks noGrp="1"/>
          </p:cNvSpPr>
          <p:nvPr>
            <p:ph idx="1"/>
          </p:nvPr>
        </p:nvSpPr>
        <p:spPr>
          <a:xfrm>
            <a:off x="602433" y="2638044"/>
            <a:ext cx="3369699" cy="3263206"/>
          </a:xfrm>
        </p:spPr>
        <p:txBody>
          <a:bodyPr>
            <a:normAutofit/>
          </a:bodyPr>
          <a:lstStyle/>
          <a:p>
            <a:r>
              <a:rPr lang="en-US" sz="2400" dirty="0"/>
              <a:t>There is a big generational gap between adults and teenagers.</a:t>
            </a:r>
          </a:p>
          <a:p>
            <a:r>
              <a:rPr lang="en-US" sz="2400" dirty="0"/>
              <a:t>Today’s teenagers have grown up in a day and age unlike any in human history!</a:t>
            </a:r>
          </a:p>
        </p:txBody>
      </p:sp>
      <p:sp>
        <p:nvSpPr>
          <p:cNvPr id="33" name="Rectangle 32">
            <a:extLst>
              <a:ext uri="{FF2B5EF4-FFF2-40B4-BE49-F238E27FC236}">
                <a16:creationId xmlns:a16="http://schemas.microsoft.com/office/drawing/2014/main" id="{56533F40-045E-4E3D-9243-864CD4E586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57703" y="964692"/>
            <a:ext cx="4080510"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30402EC6-D845-41B3-BEBE-CB34D9BFEA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3024" y="1128683"/>
            <a:ext cx="3829870"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A person and a child sitting on a couch&#10;&#10;Description automatically generated with low confidence">
            <a:extLst>
              <a:ext uri="{FF2B5EF4-FFF2-40B4-BE49-F238E27FC236}">
                <a16:creationId xmlns:a16="http://schemas.microsoft.com/office/drawing/2014/main" id="{C5BFD480-5E05-644F-8ADB-0EFF762F9D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04591" y="1835518"/>
            <a:ext cx="3586734" cy="3194905"/>
          </a:xfrm>
          <a:prstGeom prst="rect">
            <a:avLst/>
          </a:prstGeom>
        </p:spPr>
      </p:pic>
    </p:spTree>
    <p:extLst>
      <p:ext uri="{BB962C8B-B14F-4D97-AF65-F5344CB8AC3E}">
        <p14:creationId xmlns:p14="http://schemas.microsoft.com/office/powerpoint/2010/main" val="3021144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3504" y="964692"/>
            <a:ext cx="3357604" cy="1188720"/>
          </a:xfrm>
        </p:spPr>
        <p:txBody>
          <a:bodyPr>
            <a:normAutofit/>
          </a:bodyPr>
          <a:lstStyle/>
          <a:p>
            <a:r>
              <a:rPr lang="en-US" sz="2400" dirty="0"/>
              <a:t>understanding</a:t>
            </a:r>
          </a:p>
        </p:txBody>
      </p:sp>
      <p:sp>
        <p:nvSpPr>
          <p:cNvPr id="3" name="Content Placeholder 2"/>
          <p:cNvSpPr>
            <a:spLocks noGrp="1"/>
          </p:cNvSpPr>
          <p:nvPr>
            <p:ph idx="1"/>
          </p:nvPr>
        </p:nvSpPr>
        <p:spPr>
          <a:xfrm>
            <a:off x="602433" y="2638044"/>
            <a:ext cx="3369699" cy="3263206"/>
          </a:xfrm>
        </p:spPr>
        <p:txBody>
          <a:bodyPr>
            <a:normAutofit lnSpcReduction="10000"/>
          </a:bodyPr>
          <a:lstStyle/>
          <a:p>
            <a:r>
              <a:rPr lang="en-US" sz="2400" dirty="0"/>
              <a:t>As adults, we have to stop comparing the way we were raised to how they are growing up today.</a:t>
            </a:r>
          </a:p>
          <a:p>
            <a:r>
              <a:rPr lang="en-US" sz="2400" dirty="0"/>
              <a:t>An issue we may consider to be small, can be life-changing for a teenager.</a:t>
            </a:r>
          </a:p>
        </p:txBody>
      </p:sp>
      <p:sp>
        <p:nvSpPr>
          <p:cNvPr id="33" name="Rectangle 32">
            <a:extLst>
              <a:ext uri="{FF2B5EF4-FFF2-40B4-BE49-F238E27FC236}">
                <a16:creationId xmlns:a16="http://schemas.microsoft.com/office/drawing/2014/main" id="{56533F40-045E-4E3D-9243-864CD4E586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57703" y="964692"/>
            <a:ext cx="4080510"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30402EC6-D845-41B3-BEBE-CB34D9BFEA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3024" y="1128683"/>
            <a:ext cx="3829870"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descr="A person and a child sitting on a couch&#10;&#10;Description automatically generated with low confidence">
            <a:extLst>
              <a:ext uri="{FF2B5EF4-FFF2-40B4-BE49-F238E27FC236}">
                <a16:creationId xmlns:a16="http://schemas.microsoft.com/office/drawing/2014/main" id="{C5BFD480-5E05-644F-8ADB-0EFF762F9D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04591" y="1835518"/>
            <a:ext cx="3586734" cy="3194905"/>
          </a:xfrm>
          <a:prstGeom prst="rect">
            <a:avLst/>
          </a:prstGeom>
        </p:spPr>
      </p:pic>
    </p:spTree>
    <p:extLst>
      <p:ext uri="{BB962C8B-B14F-4D97-AF65-F5344CB8AC3E}">
        <p14:creationId xmlns:p14="http://schemas.microsoft.com/office/powerpoint/2010/main" val="7312446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660E788-AFA9-4A1B-9991-6AA74632A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3278" y="0"/>
            <a:ext cx="3490722"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138419" y="643467"/>
            <a:ext cx="2522980" cy="1728044"/>
          </a:xfrm>
          <a:noFill/>
          <a:ln>
            <a:solidFill>
              <a:schemeClr val="bg1"/>
            </a:solidFill>
          </a:ln>
        </p:spPr>
        <p:txBody>
          <a:bodyPr wrap="square">
            <a:normAutofit/>
          </a:bodyPr>
          <a:lstStyle/>
          <a:p>
            <a:r>
              <a:rPr lang="en-US" dirty="0">
                <a:solidFill>
                  <a:schemeClr val="bg1"/>
                </a:solidFill>
              </a:rPr>
              <a:t>empathy</a:t>
            </a:r>
          </a:p>
        </p:txBody>
      </p:sp>
      <p:pic>
        <p:nvPicPr>
          <p:cNvPr id="6" name="Picture 5" descr="Text&#10;&#10;Description automatically generated">
            <a:extLst>
              <a:ext uri="{FF2B5EF4-FFF2-40B4-BE49-F238E27FC236}">
                <a16:creationId xmlns:a16="http://schemas.microsoft.com/office/drawing/2014/main" id="{926753A2-BB08-1449-A6C6-D4C0F00D91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601" y="1463960"/>
            <a:ext cx="4688076" cy="3769213"/>
          </a:xfrm>
          <a:prstGeom prst="rect">
            <a:avLst/>
          </a:prstGeom>
        </p:spPr>
      </p:pic>
      <p:sp>
        <p:nvSpPr>
          <p:cNvPr id="3" name="Content Placeholder 2"/>
          <p:cNvSpPr>
            <a:spLocks noGrp="1"/>
          </p:cNvSpPr>
          <p:nvPr>
            <p:ph idx="1"/>
          </p:nvPr>
        </p:nvSpPr>
        <p:spPr>
          <a:xfrm>
            <a:off x="6138418" y="2638044"/>
            <a:ext cx="2522981" cy="3415622"/>
          </a:xfrm>
        </p:spPr>
        <p:txBody>
          <a:bodyPr>
            <a:normAutofit fontScale="92500" lnSpcReduction="10000"/>
          </a:bodyPr>
          <a:lstStyle/>
          <a:p>
            <a:r>
              <a:rPr lang="en-US" sz="2400" dirty="0">
                <a:solidFill>
                  <a:schemeClr val="bg1"/>
                </a:solidFill>
              </a:rPr>
              <a:t>As adults, we forget what it was like to be a teenager.</a:t>
            </a:r>
          </a:p>
          <a:p>
            <a:r>
              <a:rPr lang="en-US" sz="2400" dirty="0">
                <a:solidFill>
                  <a:schemeClr val="bg1"/>
                </a:solidFill>
              </a:rPr>
              <a:t>Putting ourselves in our children’s shoes will allow us to better see how they feel in the world.</a:t>
            </a:r>
          </a:p>
        </p:txBody>
      </p:sp>
    </p:spTree>
    <p:extLst>
      <p:ext uri="{BB962C8B-B14F-4D97-AF65-F5344CB8AC3E}">
        <p14:creationId xmlns:p14="http://schemas.microsoft.com/office/powerpoint/2010/main" val="35216273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1660E788-AFA9-4A1B-9991-6AA74632A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3278" y="0"/>
            <a:ext cx="3490722"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6138419" y="643467"/>
            <a:ext cx="2522980" cy="1728044"/>
          </a:xfrm>
          <a:noFill/>
          <a:ln>
            <a:solidFill>
              <a:schemeClr val="bg1"/>
            </a:solidFill>
          </a:ln>
        </p:spPr>
        <p:txBody>
          <a:bodyPr wrap="square">
            <a:normAutofit/>
          </a:bodyPr>
          <a:lstStyle/>
          <a:p>
            <a:r>
              <a:rPr lang="en-US" dirty="0">
                <a:solidFill>
                  <a:schemeClr val="bg1"/>
                </a:solidFill>
              </a:rPr>
              <a:t>empathy</a:t>
            </a:r>
          </a:p>
        </p:txBody>
      </p:sp>
      <p:pic>
        <p:nvPicPr>
          <p:cNvPr id="6" name="Picture 5" descr="Text&#10;&#10;Description automatically generated">
            <a:extLst>
              <a:ext uri="{FF2B5EF4-FFF2-40B4-BE49-F238E27FC236}">
                <a16:creationId xmlns:a16="http://schemas.microsoft.com/office/drawing/2014/main" id="{926753A2-BB08-1449-A6C6-D4C0F00D91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601" y="1463960"/>
            <a:ext cx="4688076" cy="3769213"/>
          </a:xfrm>
          <a:prstGeom prst="rect">
            <a:avLst/>
          </a:prstGeom>
        </p:spPr>
      </p:pic>
      <p:sp>
        <p:nvSpPr>
          <p:cNvPr id="3" name="Content Placeholder 2"/>
          <p:cNvSpPr>
            <a:spLocks noGrp="1"/>
          </p:cNvSpPr>
          <p:nvPr>
            <p:ph idx="1"/>
          </p:nvPr>
        </p:nvSpPr>
        <p:spPr>
          <a:xfrm>
            <a:off x="6138418" y="2638044"/>
            <a:ext cx="2522981" cy="3855746"/>
          </a:xfrm>
        </p:spPr>
        <p:txBody>
          <a:bodyPr>
            <a:normAutofit fontScale="77500" lnSpcReduction="20000"/>
          </a:bodyPr>
          <a:lstStyle/>
          <a:p>
            <a:r>
              <a:rPr lang="en-US" sz="2800" dirty="0">
                <a:solidFill>
                  <a:schemeClr val="bg1"/>
                </a:solidFill>
              </a:rPr>
              <a:t>Suicide, depression, and anxiety are at an all-time high among teenagers.</a:t>
            </a:r>
          </a:p>
          <a:p>
            <a:r>
              <a:rPr lang="en-US" sz="2800" dirty="0">
                <a:solidFill>
                  <a:schemeClr val="bg1"/>
                </a:solidFill>
              </a:rPr>
              <a:t>Being empathetic to any issue your sons and daughters are experiencing can literally save their lives!</a:t>
            </a:r>
          </a:p>
          <a:p>
            <a:endParaRPr lang="en-US" dirty="0">
              <a:solidFill>
                <a:schemeClr val="bg1"/>
              </a:solidFill>
            </a:endParaRPr>
          </a:p>
        </p:txBody>
      </p:sp>
    </p:spTree>
    <p:extLst>
      <p:ext uri="{BB962C8B-B14F-4D97-AF65-F5344CB8AC3E}">
        <p14:creationId xmlns:p14="http://schemas.microsoft.com/office/powerpoint/2010/main" val="17495646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CE53020-16B1-4BFB-A8FB-B8BE56A85B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86295" y="-2"/>
            <a:ext cx="5157705"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C8B24EE2-AFD8-4D1F-BF93-37156C4796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7748" y="640080"/>
            <a:ext cx="3012948"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9E67304B-95E9-4EBF-BCB8-0F50367AE4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2335" y="806357"/>
            <a:ext cx="2763774" cy="49286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red heart on a wooden surface&#10;&#10;Description automatically generated with low confidence">
            <a:extLst>
              <a:ext uri="{FF2B5EF4-FFF2-40B4-BE49-F238E27FC236}">
                <a16:creationId xmlns:a16="http://schemas.microsoft.com/office/drawing/2014/main" id="{24F01862-0353-814E-9650-12A2912F1E08}"/>
              </a:ext>
            </a:extLst>
          </p:cNvPr>
          <p:cNvPicPr>
            <a:picLocks noChangeAspect="1"/>
          </p:cNvPicPr>
          <p:nvPr/>
        </p:nvPicPr>
        <p:blipFill rotWithShape="1">
          <a:blip r:embed="rId2">
            <a:extLst>
              <a:ext uri="{28A0092B-C50C-407E-A947-70E740481C1C}">
                <a14:useLocalDpi xmlns:a14="http://schemas.microsoft.com/office/drawing/2010/main" val="0"/>
              </a:ext>
            </a:extLst>
          </a:blip>
          <a:srcRect l="61648" r="2916" b="2"/>
          <a:stretch/>
        </p:blipFill>
        <p:spPr>
          <a:xfrm>
            <a:off x="862365" y="1126397"/>
            <a:ext cx="2283714" cy="4288536"/>
          </a:xfrm>
          <a:prstGeom prst="rect">
            <a:avLst/>
          </a:prstGeom>
        </p:spPr>
      </p:pic>
      <p:sp>
        <p:nvSpPr>
          <p:cNvPr id="3" name="Content Placeholder 2"/>
          <p:cNvSpPr>
            <a:spLocks noGrp="1"/>
          </p:cNvSpPr>
          <p:nvPr>
            <p:ph idx="1"/>
          </p:nvPr>
        </p:nvSpPr>
        <p:spPr>
          <a:xfrm>
            <a:off x="4317292" y="1749391"/>
            <a:ext cx="3964343" cy="3985582"/>
          </a:xfrm>
        </p:spPr>
        <p:txBody>
          <a:bodyPr>
            <a:normAutofit/>
          </a:bodyPr>
          <a:lstStyle/>
          <a:p>
            <a:pPr marL="0" indent="0">
              <a:buNone/>
            </a:pPr>
            <a:r>
              <a:rPr lang="en-US" sz="3600" dirty="0">
                <a:solidFill>
                  <a:srgbClr val="FFFFFF"/>
                </a:solidFill>
              </a:rPr>
              <a:t>The best prayer is an act of love. At its root, it really should be deceptively, almost shockingly simple.</a:t>
            </a:r>
          </a:p>
        </p:txBody>
      </p:sp>
    </p:spTree>
    <p:extLst>
      <p:ext uri="{BB962C8B-B14F-4D97-AF65-F5344CB8AC3E}">
        <p14:creationId xmlns:p14="http://schemas.microsoft.com/office/powerpoint/2010/main" val="41528984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DCE53020-16B1-4BFB-A8FB-B8BE56A85B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86295" y="-2"/>
            <a:ext cx="5157705"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C8B24EE2-AFD8-4D1F-BF93-37156C4796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7748" y="640080"/>
            <a:ext cx="3012948"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9E67304B-95E9-4EBF-BCB8-0F50367AE4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2335" y="806357"/>
            <a:ext cx="2763774" cy="49286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red heart on a wooden surface&#10;&#10;Description automatically generated with low confidence">
            <a:extLst>
              <a:ext uri="{FF2B5EF4-FFF2-40B4-BE49-F238E27FC236}">
                <a16:creationId xmlns:a16="http://schemas.microsoft.com/office/drawing/2014/main" id="{24F01862-0353-814E-9650-12A2912F1E08}"/>
              </a:ext>
            </a:extLst>
          </p:cNvPr>
          <p:cNvPicPr>
            <a:picLocks noChangeAspect="1"/>
          </p:cNvPicPr>
          <p:nvPr/>
        </p:nvPicPr>
        <p:blipFill rotWithShape="1">
          <a:blip r:embed="rId2">
            <a:extLst>
              <a:ext uri="{28A0092B-C50C-407E-A947-70E740481C1C}">
                <a14:useLocalDpi xmlns:a14="http://schemas.microsoft.com/office/drawing/2010/main" val="0"/>
              </a:ext>
            </a:extLst>
          </a:blip>
          <a:srcRect l="61648" r="2916" b="2"/>
          <a:stretch/>
        </p:blipFill>
        <p:spPr>
          <a:xfrm>
            <a:off x="862365" y="1126397"/>
            <a:ext cx="2283714" cy="4288536"/>
          </a:xfrm>
          <a:prstGeom prst="rect">
            <a:avLst/>
          </a:prstGeom>
        </p:spPr>
      </p:pic>
      <p:sp>
        <p:nvSpPr>
          <p:cNvPr id="3" name="Content Placeholder 2"/>
          <p:cNvSpPr>
            <a:spLocks noGrp="1"/>
          </p:cNvSpPr>
          <p:nvPr>
            <p:ph idx="1"/>
          </p:nvPr>
        </p:nvSpPr>
        <p:spPr>
          <a:xfrm>
            <a:off x="4317292" y="945397"/>
            <a:ext cx="3964343" cy="4789576"/>
          </a:xfrm>
        </p:spPr>
        <p:txBody>
          <a:bodyPr>
            <a:normAutofit lnSpcReduction="10000"/>
          </a:bodyPr>
          <a:lstStyle/>
          <a:p>
            <a:r>
              <a:rPr lang="en-US" sz="3200" dirty="0">
                <a:solidFill>
                  <a:schemeClr val="bg1"/>
                </a:solidFill>
              </a:rPr>
              <a:t>Listening, understanding, and being empathetic are all forms of prayer!!</a:t>
            </a:r>
          </a:p>
          <a:p>
            <a:r>
              <a:rPr lang="en-US" sz="3200" dirty="0">
                <a:solidFill>
                  <a:schemeClr val="bg1"/>
                </a:solidFill>
              </a:rPr>
              <a:t>Your sons and daughters will greatly benefit by seeing these three things coming from their parents.</a:t>
            </a:r>
          </a:p>
        </p:txBody>
      </p:sp>
    </p:spTree>
    <p:extLst>
      <p:ext uri="{BB962C8B-B14F-4D97-AF65-F5344CB8AC3E}">
        <p14:creationId xmlns:p14="http://schemas.microsoft.com/office/powerpoint/2010/main" val="20758703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pic>
        <p:nvPicPr>
          <p:cNvPr id="5" name="Content Placeholder 4" descr="Text&#10;&#10;Description automatically generated">
            <a:extLst>
              <a:ext uri="{FF2B5EF4-FFF2-40B4-BE49-F238E27FC236}">
                <a16:creationId xmlns:a16="http://schemas.microsoft.com/office/drawing/2014/main" id="{7ADCF953-3C82-9142-AD69-36DFDDDC0404}"/>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6233" r="4867"/>
          <a:stretch/>
        </p:blipFill>
        <p:spPr>
          <a:xfrm>
            <a:off x="20" y="10"/>
            <a:ext cx="9143980" cy="4242806"/>
          </a:xfrm>
          <a:prstGeom prst="rect">
            <a:avLst/>
          </a:prstGeom>
        </p:spPr>
      </p:pic>
      <p:sp>
        <p:nvSpPr>
          <p:cNvPr id="2" name="Title 1">
            <a:extLst>
              <a:ext uri="{FF2B5EF4-FFF2-40B4-BE49-F238E27FC236}">
                <a16:creationId xmlns:a16="http://schemas.microsoft.com/office/drawing/2014/main" id="{256BBF42-E16F-594E-AB4C-223791787FB4}"/>
              </a:ext>
            </a:extLst>
          </p:cNvPr>
          <p:cNvSpPr>
            <a:spLocks noGrp="1"/>
          </p:cNvSpPr>
          <p:nvPr>
            <p:ph type="title"/>
          </p:nvPr>
        </p:nvSpPr>
        <p:spPr>
          <a:xfrm>
            <a:off x="1200150" y="4069292"/>
            <a:ext cx="6743700" cy="1645759"/>
          </a:xfrm>
        </p:spPr>
        <p:txBody>
          <a:bodyPr vert="horz" lIns="274320" tIns="182880" rIns="274320" bIns="182880" rtlCol="0" anchor="ctr" anchorCtr="1">
            <a:normAutofit/>
          </a:bodyPr>
          <a:lstStyle/>
          <a:p>
            <a:r>
              <a:rPr lang="en-US" sz="3800" dirty="0"/>
              <a:t>Be present in your teenager’s life!</a:t>
            </a:r>
          </a:p>
        </p:txBody>
      </p:sp>
    </p:spTree>
    <p:extLst>
      <p:ext uri="{BB962C8B-B14F-4D97-AF65-F5344CB8AC3E}">
        <p14:creationId xmlns:p14="http://schemas.microsoft.com/office/powerpoint/2010/main" val="23180353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CCE8B9BA-24C1-4E5A-9093-9889A97118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86295" y="-2"/>
            <a:ext cx="5157705"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572000" y="362390"/>
            <a:ext cx="3968495" cy="1188720"/>
          </a:xfrm>
          <a:solidFill>
            <a:srgbClr val="FFFFFF"/>
          </a:solidFill>
          <a:ln>
            <a:solidFill>
              <a:srgbClr val="404040"/>
            </a:solidFill>
          </a:ln>
        </p:spPr>
        <p:txBody>
          <a:bodyPr>
            <a:normAutofit/>
          </a:bodyPr>
          <a:lstStyle/>
          <a:p>
            <a:r>
              <a:rPr lang="en-US" dirty="0"/>
              <a:t>Closing Prayer</a:t>
            </a:r>
          </a:p>
        </p:txBody>
      </p:sp>
      <p:sp>
        <p:nvSpPr>
          <p:cNvPr id="15" name="Rectangle 14">
            <a:extLst>
              <a:ext uri="{FF2B5EF4-FFF2-40B4-BE49-F238E27FC236}">
                <a16:creationId xmlns:a16="http://schemas.microsoft.com/office/drawing/2014/main" id="{B9C72BE9-6CCE-4BA0-86B7-77E743ED2E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7748" y="640080"/>
            <a:ext cx="3012948"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536037B0-5738-4712-B214-7927C9134A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2335" y="806357"/>
            <a:ext cx="2763774" cy="49286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Text&#10;&#10;Description automatically generated">
            <a:extLst>
              <a:ext uri="{FF2B5EF4-FFF2-40B4-BE49-F238E27FC236}">
                <a16:creationId xmlns:a16="http://schemas.microsoft.com/office/drawing/2014/main" id="{1CEA154D-8D71-4E4F-AB67-A03CD8B83F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5779" y="1532570"/>
            <a:ext cx="2516886" cy="3476190"/>
          </a:xfrm>
          <a:prstGeom prst="rect">
            <a:avLst/>
          </a:prstGeom>
        </p:spPr>
      </p:pic>
      <p:sp>
        <p:nvSpPr>
          <p:cNvPr id="3" name="Content Placeholder 2"/>
          <p:cNvSpPr>
            <a:spLocks noGrp="1"/>
          </p:cNvSpPr>
          <p:nvPr>
            <p:ph idx="1"/>
          </p:nvPr>
        </p:nvSpPr>
        <p:spPr>
          <a:xfrm>
            <a:off x="4572001" y="1913502"/>
            <a:ext cx="3982142" cy="4845107"/>
          </a:xfrm>
        </p:spPr>
        <p:txBody>
          <a:bodyPr>
            <a:normAutofit/>
          </a:bodyPr>
          <a:lstStyle/>
          <a:p>
            <a:pPr>
              <a:lnSpc>
                <a:spcPct val="90000"/>
              </a:lnSpc>
            </a:pPr>
            <a:r>
              <a:rPr lang="en-US" dirty="0">
                <a:solidFill>
                  <a:srgbClr val="FFFFFF"/>
                </a:solidFill>
              </a:rPr>
              <a:t>In the name of the Father, the Son, and the Holy Spirit.</a:t>
            </a:r>
          </a:p>
          <a:p>
            <a:pPr>
              <a:lnSpc>
                <a:spcPct val="90000"/>
              </a:lnSpc>
            </a:pPr>
            <a:r>
              <a:rPr lang="en-US" dirty="0">
                <a:solidFill>
                  <a:srgbClr val="FFFFFF"/>
                </a:solidFill>
              </a:rPr>
              <a:t>Heavenly Father, as we come to the end of our time together, we thank you for what has been accomplished here today. Please give each of us the strength to be compassionate toward each other on a daily basis. Help us to move forward and allow us to grow in all areas of our lives. May we leave here recognizing that you are the God of all wisdom and you are willing to lead us forward.</a:t>
            </a:r>
          </a:p>
          <a:p>
            <a:pPr>
              <a:lnSpc>
                <a:spcPct val="90000"/>
              </a:lnSpc>
            </a:pPr>
            <a:r>
              <a:rPr lang="en-US" dirty="0">
                <a:solidFill>
                  <a:srgbClr val="FFFFFF"/>
                </a:solidFill>
              </a:rPr>
              <a:t>In Jesus’ name we pray.</a:t>
            </a:r>
          </a:p>
          <a:p>
            <a:pPr>
              <a:lnSpc>
                <a:spcPct val="90000"/>
              </a:lnSpc>
            </a:pPr>
            <a:r>
              <a:rPr lang="en-US" dirty="0">
                <a:solidFill>
                  <a:srgbClr val="FFFFFF"/>
                </a:solidFill>
              </a:rPr>
              <a:t>Amen.</a:t>
            </a:r>
          </a:p>
        </p:txBody>
      </p:sp>
    </p:spTree>
    <p:extLst>
      <p:ext uri="{BB962C8B-B14F-4D97-AF65-F5344CB8AC3E}">
        <p14:creationId xmlns:p14="http://schemas.microsoft.com/office/powerpoint/2010/main" val="2317780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30262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ectangle 10">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2629" y="0"/>
            <a:ext cx="68413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067" y="1443035"/>
            <a:ext cx="2978949"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45654" y="1586484"/>
            <a:ext cx="2763774" cy="3685032"/>
          </a:xfrm>
          <a:prstGeom prst="ellipse">
            <a:avLst/>
          </a:prstGeom>
          <a:solidFill>
            <a:schemeClr val="accent2">
              <a:lumMod val="75000"/>
            </a:schemeClr>
          </a:solidFill>
          <a:ln>
            <a:noFill/>
          </a:ln>
        </p:spPr>
        <p:txBody>
          <a:bodyPr>
            <a:normAutofit/>
          </a:bodyPr>
          <a:lstStyle/>
          <a:p>
            <a:r>
              <a:rPr lang="en-US" sz="2400" dirty="0">
                <a:solidFill>
                  <a:srgbClr val="FFFFFF"/>
                </a:solidFill>
              </a:rPr>
              <a:t>Opening Prayer</a:t>
            </a:r>
          </a:p>
        </p:txBody>
      </p:sp>
      <p:sp>
        <p:nvSpPr>
          <p:cNvPr id="3" name="Content Placeholder 2"/>
          <p:cNvSpPr>
            <a:spLocks noGrp="1"/>
          </p:cNvSpPr>
          <p:nvPr>
            <p:ph idx="1"/>
          </p:nvPr>
        </p:nvSpPr>
        <p:spPr>
          <a:xfrm>
            <a:off x="4193771" y="402956"/>
            <a:ext cx="4688912" cy="5811864"/>
          </a:xfrm>
        </p:spPr>
        <p:txBody>
          <a:bodyPr anchor="ctr">
            <a:normAutofit lnSpcReduction="10000"/>
          </a:bodyPr>
          <a:lstStyle/>
          <a:p>
            <a:pPr marL="0" indent="0">
              <a:lnSpc>
                <a:spcPct val="90000"/>
              </a:lnSpc>
              <a:buNone/>
            </a:pPr>
            <a:r>
              <a:rPr lang="en-US" sz="2600" dirty="0"/>
              <a:t>Let us begin our prayer marked by the sign of our faith: </a:t>
            </a:r>
          </a:p>
          <a:p>
            <a:pPr marL="0" indent="0">
              <a:lnSpc>
                <a:spcPct val="90000"/>
              </a:lnSpc>
              <a:buNone/>
            </a:pPr>
            <a:r>
              <a:rPr lang="en-US" sz="2600" dirty="0"/>
              <a:t>In the name of the Father, the Son, and the Holy Spirit.</a:t>
            </a:r>
          </a:p>
          <a:p>
            <a:pPr marL="0" indent="0">
              <a:lnSpc>
                <a:spcPct val="90000"/>
              </a:lnSpc>
              <a:buNone/>
            </a:pPr>
            <a:r>
              <a:rPr lang="en-US" sz="2600" dirty="0"/>
              <a:t>Amen. </a:t>
            </a:r>
          </a:p>
          <a:p>
            <a:pPr marL="0" indent="0">
              <a:lnSpc>
                <a:spcPct val="90000"/>
              </a:lnSpc>
              <a:buNone/>
            </a:pPr>
            <a:r>
              <a:rPr lang="en-US" sz="2600" dirty="0"/>
              <a:t>God our Father, you knew us before we were born. You called us at Baptism to be witnesses of your love for us in Christ. Prepare our hearts and minds today to welcome the gift of your Holy Spirit, that we may become everything you desire us to be as your sons and daughters in Christ. </a:t>
            </a:r>
          </a:p>
          <a:p>
            <a:pPr marL="0" indent="0">
              <a:lnSpc>
                <a:spcPct val="90000"/>
              </a:lnSpc>
              <a:buNone/>
            </a:pPr>
            <a:r>
              <a:rPr lang="en-US" sz="2600" dirty="0"/>
              <a:t>In Jesus’ name we pray,  Amen.</a:t>
            </a:r>
          </a:p>
          <a:p>
            <a:pPr lvl="1">
              <a:lnSpc>
                <a:spcPct val="90000"/>
              </a:lnSpc>
            </a:pPr>
            <a:endParaRPr lang="en-US" dirty="0"/>
          </a:p>
        </p:txBody>
      </p:sp>
      <p:pic>
        <p:nvPicPr>
          <p:cNvPr id="4" name="Picture 3"/>
          <p:cNvPicPr>
            <a:picLocks noChangeAspect="1"/>
          </p:cNvPicPr>
          <p:nvPr/>
        </p:nvPicPr>
        <p:blipFill>
          <a:blip r:embed="rId2"/>
          <a:stretch>
            <a:fillRect/>
          </a:stretch>
        </p:blipFill>
        <p:spPr>
          <a:xfrm>
            <a:off x="2876785" y="5511739"/>
            <a:ext cx="940231" cy="1156496"/>
          </a:xfrm>
          <a:prstGeom prst="rect">
            <a:avLst/>
          </a:prstGeom>
        </p:spPr>
      </p:pic>
    </p:spTree>
    <p:extLst>
      <p:ext uri="{BB962C8B-B14F-4D97-AF65-F5344CB8AC3E}">
        <p14:creationId xmlns:p14="http://schemas.microsoft.com/office/powerpoint/2010/main" val="476810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33333-9F28-A948-AB5C-A48D03C50472}"/>
              </a:ext>
            </a:extLst>
          </p:cNvPr>
          <p:cNvSpPr>
            <a:spLocks noGrp="1"/>
          </p:cNvSpPr>
          <p:nvPr>
            <p:ph type="title"/>
          </p:nvPr>
        </p:nvSpPr>
        <p:spPr>
          <a:xfrm>
            <a:off x="603504" y="964692"/>
            <a:ext cx="2300202" cy="1188720"/>
          </a:xfrm>
        </p:spPr>
        <p:txBody>
          <a:bodyPr>
            <a:normAutofit/>
          </a:bodyPr>
          <a:lstStyle/>
          <a:p>
            <a:r>
              <a:rPr lang="en-US" dirty="0"/>
              <a:t>Retreat 2021</a:t>
            </a:r>
          </a:p>
        </p:txBody>
      </p:sp>
      <p:sp>
        <p:nvSpPr>
          <p:cNvPr id="3" name="Content Placeholder 2">
            <a:extLst>
              <a:ext uri="{FF2B5EF4-FFF2-40B4-BE49-F238E27FC236}">
                <a16:creationId xmlns:a16="http://schemas.microsoft.com/office/drawing/2014/main" id="{219E714F-084D-E74C-80AB-B21705537ADB}"/>
              </a:ext>
            </a:extLst>
          </p:cNvPr>
          <p:cNvSpPr>
            <a:spLocks noGrp="1"/>
          </p:cNvSpPr>
          <p:nvPr>
            <p:ph idx="1"/>
          </p:nvPr>
        </p:nvSpPr>
        <p:spPr>
          <a:xfrm>
            <a:off x="433953" y="2464231"/>
            <a:ext cx="2739772" cy="3657599"/>
          </a:xfrm>
        </p:spPr>
        <p:txBody>
          <a:bodyPr>
            <a:normAutofit fontScale="85000" lnSpcReduction="10000"/>
          </a:bodyPr>
          <a:lstStyle/>
          <a:p>
            <a:pPr>
              <a:lnSpc>
                <a:spcPct val="90000"/>
              </a:lnSpc>
            </a:pPr>
            <a:r>
              <a:rPr lang="en-US" sz="2600" dirty="0"/>
              <a:t>Your sons &amp; daughters just experienced a spiritual awakening last weekend.</a:t>
            </a:r>
          </a:p>
          <a:p>
            <a:pPr>
              <a:lnSpc>
                <a:spcPct val="90000"/>
              </a:lnSpc>
            </a:pPr>
            <a:r>
              <a:rPr lang="en-US" sz="2600" dirty="0"/>
              <a:t>Now is the perfect opportunity to foster and grow this spirituality.</a:t>
            </a:r>
          </a:p>
          <a:p>
            <a:pPr>
              <a:lnSpc>
                <a:spcPct val="90000"/>
              </a:lnSpc>
            </a:pPr>
            <a:r>
              <a:rPr lang="en-US" sz="2600" dirty="0"/>
              <a:t>Your sons &amp; daughters testified to God’s love.</a:t>
            </a:r>
          </a:p>
          <a:p>
            <a:pPr>
              <a:lnSpc>
                <a:spcPct val="90000"/>
              </a:lnSpc>
            </a:pPr>
            <a:endParaRPr lang="en-US" dirty="0"/>
          </a:p>
        </p:txBody>
      </p:sp>
      <p:sp>
        <p:nvSpPr>
          <p:cNvPr id="30" name="Rectangle 25">
            <a:extLst>
              <a:ext uri="{FF2B5EF4-FFF2-40B4-BE49-F238E27FC236}">
                <a16:creationId xmlns:a16="http://schemas.microsoft.com/office/drawing/2014/main" id="{6515FC82-3453-4CBE-8895-4CCFF33952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0636" y="964692"/>
            <a:ext cx="5164074"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27">
            <a:extLst>
              <a:ext uri="{FF2B5EF4-FFF2-40B4-BE49-F238E27FC236}">
                <a16:creationId xmlns:a16="http://schemas.microsoft.com/office/drawing/2014/main" id="{C5FD847B-65C0-4027-8DFC-70CB42451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3351" y="1128683"/>
            <a:ext cx="4918644"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picture containing sky, outdoor&#10;&#10;Description automatically generated">
            <a:extLst>
              <a:ext uri="{FF2B5EF4-FFF2-40B4-BE49-F238E27FC236}">
                <a16:creationId xmlns:a16="http://schemas.microsoft.com/office/drawing/2014/main" id="{5EE197B6-CDDE-8F4D-8E81-AC19EC6691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2977" y="1293275"/>
            <a:ext cx="4279392" cy="4279392"/>
          </a:xfrm>
          <a:prstGeom prst="rect">
            <a:avLst/>
          </a:prstGeom>
        </p:spPr>
      </p:pic>
    </p:spTree>
    <p:extLst>
      <p:ext uri="{BB962C8B-B14F-4D97-AF65-F5344CB8AC3E}">
        <p14:creationId xmlns:p14="http://schemas.microsoft.com/office/powerpoint/2010/main" val="3395921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33333-9F28-A948-AB5C-A48D03C50472}"/>
              </a:ext>
            </a:extLst>
          </p:cNvPr>
          <p:cNvSpPr>
            <a:spLocks noGrp="1"/>
          </p:cNvSpPr>
          <p:nvPr>
            <p:ph type="title"/>
          </p:nvPr>
        </p:nvSpPr>
        <p:spPr>
          <a:xfrm>
            <a:off x="603504" y="964692"/>
            <a:ext cx="2300202" cy="1188720"/>
          </a:xfrm>
        </p:spPr>
        <p:txBody>
          <a:bodyPr>
            <a:normAutofit/>
          </a:bodyPr>
          <a:lstStyle/>
          <a:p>
            <a:r>
              <a:rPr lang="en-US" dirty="0"/>
              <a:t>Retreat 2021</a:t>
            </a:r>
          </a:p>
        </p:txBody>
      </p:sp>
      <p:sp>
        <p:nvSpPr>
          <p:cNvPr id="3" name="Content Placeholder 2">
            <a:extLst>
              <a:ext uri="{FF2B5EF4-FFF2-40B4-BE49-F238E27FC236}">
                <a16:creationId xmlns:a16="http://schemas.microsoft.com/office/drawing/2014/main" id="{219E714F-084D-E74C-80AB-B21705537ADB}"/>
              </a:ext>
            </a:extLst>
          </p:cNvPr>
          <p:cNvSpPr>
            <a:spLocks noGrp="1"/>
          </p:cNvSpPr>
          <p:nvPr>
            <p:ph idx="1"/>
          </p:nvPr>
        </p:nvSpPr>
        <p:spPr>
          <a:xfrm>
            <a:off x="433953" y="2464231"/>
            <a:ext cx="2739772" cy="3657599"/>
          </a:xfrm>
        </p:spPr>
        <p:txBody>
          <a:bodyPr>
            <a:normAutofit fontScale="92500" lnSpcReduction="20000"/>
          </a:bodyPr>
          <a:lstStyle/>
          <a:p>
            <a:pPr>
              <a:lnSpc>
                <a:spcPct val="90000"/>
              </a:lnSpc>
            </a:pPr>
            <a:r>
              <a:rPr lang="en-US" sz="2600" dirty="0"/>
              <a:t>If you haven’t already, talk to your sons &amp; daughters about last weekend’s retreat.</a:t>
            </a:r>
          </a:p>
          <a:p>
            <a:pPr>
              <a:lnSpc>
                <a:spcPct val="90000"/>
              </a:lnSpc>
            </a:pPr>
            <a:r>
              <a:rPr lang="en-US" sz="2600" dirty="0"/>
              <a:t>Let them share their experiences and their emotions about their weekend experience.</a:t>
            </a:r>
          </a:p>
          <a:p>
            <a:pPr>
              <a:lnSpc>
                <a:spcPct val="90000"/>
              </a:lnSpc>
            </a:pPr>
            <a:endParaRPr lang="en-US" dirty="0"/>
          </a:p>
        </p:txBody>
      </p:sp>
      <p:sp>
        <p:nvSpPr>
          <p:cNvPr id="30" name="Rectangle 25">
            <a:extLst>
              <a:ext uri="{FF2B5EF4-FFF2-40B4-BE49-F238E27FC236}">
                <a16:creationId xmlns:a16="http://schemas.microsoft.com/office/drawing/2014/main" id="{6515FC82-3453-4CBE-8895-4CCFF33952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0636" y="964692"/>
            <a:ext cx="5164074" cy="4936558"/>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27">
            <a:extLst>
              <a:ext uri="{FF2B5EF4-FFF2-40B4-BE49-F238E27FC236}">
                <a16:creationId xmlns:a16="http://schemas.microsoft.com/office/drawing/2014/main" id="{C5FD847B-65C0-4027-8DFC-70CB42451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3351" y="1128683"/>
            <a:ext cx="4918644" cy="460857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picture containing sky, outdoor&#10;&#10;Description automatically generated">
            <a:extLst>
              <a:ext uri="{FF2B5EF4-FFF2-40B4-BE49-F238E27FC236}">
                <a16:creationId xmlns:a16="http://schemas.microsoft.com/office/drawing/2014/main" id="{5EE197B6-CDDE-8F4D-8E81-AC19EC6691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2977" y="1293275"/>
            <a:ext cx="4279392" cy="4279392"/>
          </a:xfrm>
          <a:prstGeom prst="rect">
            <a:avLst/>
          </a:prstGeom>
        </p:spPr>
      </p:pic>
    </p:spTree>
    <p:extLst>
      <p:ext uri="{BB962C8B-B14F-4D97-AF65-F5344CB8AC3E}">
        <p14:creationId xmlns:p14="http://schemas.microsoft.com/office/powerpoint/2010/main" val="1758851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CF4680D4-DEE2-49EE-AF90-EFEAF50AE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5157704" cy="68580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C933E56-B696-8445-831C-D058C4B42F0A}"/>
              </a:ext>
            </a:extLst>
          </p:cNvPr>
          <p:cNvSpPr>
            <a:spLocks noGrp="1"/>
          </p:cNvSpPr>
          <p:nvPr>
            <p:ph type="title"/>
          </p:nvPr>
        </p:nvSpPr>
        <p:spPr>
          <a:xfrm>
            <a:off x="594604" y="806357"/>
            <a:ext cx="3968495" cy="1188720"/>
          </a:xfrm>
          <a:solidFill>
            <a:srgbClr val="FFFFFF"/>
          </a:solidFill>
          <a:ln>
            <a:solidFill>
              <a:srgbClr val="404040"/>
            </a:solidFill>
          </a:ln>
        </p:spPr>
        <p:txBody>
          <a:bodyPr>
            <a:normAutofit/>
          </a:bodyPr>
          <a:lstStyle/>
          <a:p>
            <a:r>
              <a:rPr lang="en-US" dirty="0"/>
              <a:t>Father mike schmitz</a:t>
            </a:r>
          </a:p>
        </p:txBody>
      </p:sp>
      <p:sp>
        <p:nvSpPr>
          <p:cNvPr id="3" name="Content Placeholder 2">
            <a:extLst>
              <a:ext uri="{FF2B5EF4-FFF2-40B4-BE49-F238E27FC236}">
                <a16:creationId xmlns:a16="http://schemas.microsoft.com/office/drawing/2014/main" id="{21C7F9CB-D8B2-9F4C-AB0C-4667E80B6BE8}"/>
              </a:ext>
            </a:extLst>
          </p:cNvPr>
          <p:cNvSpPr>
            <a:spLocks noGrp="1"/>
          </p:cNvSpPr>
          <p:nvPr>
            <p:ph idx="1"/>
          </p:nvPr>
        </p:nvSpPr>
        <p:spPr>
          <a:xfrm>
            <a:off x="603503" y="2858703"/>
            <a:ext cx="3964343" cy="3759073"/>
          </a:xfrm>
        </p:spPr>
        <p:txBody>
          <a:bodyPr>
            <a:normAutofit lnSpcReduction="10000"/>
          </a:bodyPr>
          <a:lstStyle/>
          <a:p>
            <a:r>
              <a:rPr lang="en-US" sz="2800" dirty="0">
                <a:solidFill>
                  <a:schemeClr val="tx1"/>
                </a:solidFill>
              </a:rPr>
              <a:t>“To be a parent is to be the first teacher of your child in the faith.”</a:t>
            </a:r>
          </a:p>
          <a:p>
            <a:endParaRPr lang="en-US" sz="2800" dirty="0">
              <a:solidFill>
                <a:schemeClr val="tx1"/>
              </a:solidFill>
            </a:endParaRPr>
          </a:p>
          <a:p>
            <a:r>
              <a:rPr lang="en-US" sz="2800" dirty="0">
                <a:solidFill>
                  <a:schemeClr val="tx1"/>
                </a:solidFill>
              </a:rPr>
              <a:t>“Their vision of what it is to be Catholic will be based off of your example.”</a:t>
            </a:r>
          </a:p>
          <a:p>
            <a:endParaRPr lang="en-US" dirty="0">
              <a:solidFill>
                <a:srgbClr val="FFFFFF"/>
              </a:solidFill>
            </a:endParaRPr>
          </a:p>
        </p:txBody>
      </p:sp>
      <p:sp>
        <p:nvSpPr>
          <p:cNvPr id="21" name="Rectangle 20">
            <a:extLst>
              <a:ext uri="{FF2B5EF4-FFF2-40B4-BE49-F238E27FC236}">
                <a16:creationId xmlns:a16="http://schemas.microsoft.com/office/drawing/2014/main" id="{50C52EE1-5085-4960-AD29-A926E62E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0992" y="640080"/>
            <a:ext cx="3012948" cy="5261170"/>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CD15AA94-C237-4412-B37B-EB317D2B05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75579" y="806357"/>
            <a:ext cx="2763774" cy="49286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person smiling for the picture&#10;&#10;Description automatically generated with medium confidence">
            <a:extLst>
              <a:ext uri="{FF2B5EF4-FFF2-40B4-BE49-F238E27FC236}">
                <a16:creationId xmlns:a16="http://schemas.microsoft.com/office/drawing/2014/main" id="{F3D2335D-BC21-6348-8A9A-D6D87132BEC2}"/>
              </a:ext>
            </a:extLst>
          </p:cNvPr>
          <p:cNvPicPr>
            <a:picLocks noChangeAspect="1"/>
          </p:cNvPicPr>
          <p:nvPr/>
        </p:nvPicPr>
        <p:blipFill rotWithShape="1">
          <a:blip r:embed="rId2" cstate="email">
            <a:extLst>
              <a:ext uri="{28A0092B-C50C-407E-A947-70E740481C1C}">
                <a14:useLocalDpi xmlns:a14="http://schemas.microsoft.com/office/drawing/2010/main" val="0"/>
              </a:ext>
            </a:extLst>
          </a:blip>
          <a:srcRect l="15554" r="16800" b="-3"/>
          <a:stretch/>
        </p:blipFill>
        <p:spPr>
          <a:xfrm>
            <a:off x="5899023" y="1410273"/>
            <a:ext cx="2516886" cy="3720783"/>
          </a:xfrm>
          <a:prstGeom prst="rect">
            <a:avLst/>
          </a:prstGeom>
        </p:spPr>
      </p:pic>
    </p:spTree>
    <p:extLst>
      <p:ext uri="{BB962C8B-B14F-4D97-AF65-F5344CB8AC3E}">
        <p14:creationId xmlns:p14="http://schemas.microsoft.com/office/powerpoint/2010/main" val="1143027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30BC020-BDBF-49EB-9898-BAB5BF5593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9144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64950C64-5D81-40F1-9601-8BA0D63BAE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29000"/>
            <a:ext cx="9144000" cy="3429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pic>
        <p:nvPicPr>
          <p:cNvPr id="6" name="Picture 5" descr="A person holding the hands to the face&#10;&#10;Description automatically generated with low confidence">
            <a:extLst>
              <a:ext uri="{FF2B5EF4-FFF2-40B4-BE49-F238E27FC236}">
                <a16:creationId xmlns:a16="http://schemas.microsoft.com/office/drawing/2014/main" id="{6C22A318-D7EA-214B-A4D5-477C1714A3D9}"/>
              </a:ext>
            </a:extLst>
          </p:cNvPr>
          <p:cNvPicPr>
            <a:picLocks noChangeAspect="1"/>
          </p:cNvPicPr>
          <p:nvPr/>
        </p:nvPicPr>
        <p:blipFill rotWithShape="1">
          <a:blip r:embed="rId2" cstate="email">
            <a:extLst>
              <a:ext uri="{28A0092B-C50C-407E-A947-70E740481C1C}">
                <a14:useLocalDpi xmlns:a14="http://schemas.microsoft.com/office/drawing/2010/main" val="0"/>
              </a:ext>
            </a:extLst>
          </a:blip>
          <a:srcRect t="20269" b="8302"/>
          <a:stretch/>
        </p:blipFill>
        <p:spPr>
          <a:xfrm>
            <a:off x="20" y="-2"/>
            <a:ext cx="9143980" cy="3429000"/>
          </a:xfrm>
          <a:prstGeom prst="rect">
            <a:avLst/>
          </a:prstGeom>
        </p:spPr>
      </p:pic>
      <p:sp>
        <p:nvSpPr>
          <p:cNvPr id="4" name="Content Placeholder 2"/>
          <p:cNvSpPr>
            <a:spLocks noGrp="1"/>
          </p:cNvSpPr>
          <p:nvPr>
            <p:ph idx="1"/>
          </p:nvPr>
        </p:nvSpPr>
        <p:spPr>
          <a:xfrm>
            <a:off x="993912" y="3591339"/>
            <a:ext cx="6745357" cy="2862470"/>
          </a:xfrm>
        </p:spPr>
        <p:txBody>
          <a:bodyPr>
            <a:normAutofit lnSpcReduction="10000"/>
          </a:bodyPr>
          <a:lstStyle/>
          <a:p>
            <a:pPr>
              <a:lnSpc>
                <a:spcPct val="90000"/>
              </a:lnSpc>
            </a:pPr>
            <a:r>
              <a:rPr lang="en-US" sz="2600" b="1" dirty="0">
                <a:solidFill>
                  <a:schemeClr val="bg1"/>
                </a:solidFill>
              </a:rPr>
              <a:t>Traditional Prayers</a:t>
            </a:r>
          </a:p>
          <a:p>
            <a:pPr>
              <a:lnSpc>
                <a:spcPct val="90000"/>
              </a:lnSpc>
            </a:pPr>
            <a:r>
              <a:rPr lang="en-US" sz="2600" b="1" dirty="0">
                <a:solidFill>
                  <a:schemeClr val="bg1"/>
                </a:solidFill>
              </a:rPr>
              <a:t>Rosary</a:t>
            </a:r>
          </a:p>
          <a:p>
            <a:pPr>
              <a:lnSpc>
                <a:spcPct val="90000"/>
              </a:lnSpc>
            </a:pPr>
            <a:r>
              <a:rPr lang="en-US" sz="2600" b="1" dirty="0">
                <a:solidFill>
                  <a:schemeClr val="bg1"/>
                </a:solidFill>
              </a:rPr>
              <a:t>Meditating</a:t>
            </a:r>
          </a:p>
          <a:p>
            <a:pPr>
              <a:lnSpc>
                <a:spcPct val="90000"/>
              </a:lnSpc>
            </a:pPr>
            <a:r>
              <a:rPr lang="en-US" sz="2600" b="1" dirty="0">
                <a:solidFill>
                  <a:schemeClr val="bg1"/>
                </a:solidFill>
              </a:rPr>
              <a:t>Prayer in Silence</a:t>
            </a:r>
          </a:p>
          <a:p>
            <a:pPr>
              <a:lnSpc>
                <a:spcPct val="90000"/>
              </a:lnSpc>
            </a:pPr>
            <a:r>
              <a:rPr lang="en-US" sz="2600" b="1" dirty="0">
                <a:solidFill>
                  <a:schemeClr val="bg1"/>
                </a:solidFill>
              </a:rPr>
              <a:t>Singing</a:t>
            </a:r>
          </a:p>
          <a:p>
            <a:pPr>
              <a:lnSpc>
                <a:spcPct val="90000"/>
              </a:lnSpc>
            </a:pPr>
            <a:r>
              <a:rPr lang="en-US" sz="2600" b="1" dirty="0">
                <a:solidFill>
                  <a:schemeClr val="bg1"/>
                </a:solidFill>
              </a:rPr>
              <a:t>Talking with God Spontaneously</a:t>
            </a:r>
          </a:p>
          <a:p>
            <a:pPr>
              <a:lnSpc>
                <a:spcPct val="90000"/>
              </a:lnSpc>
            </a:pPr>
            <a:endParaRPr lang="en-US" sz="600" b="1" dirty="0">
              <a:solidFill>
                <a:schemeClr val="bg1"/>
              </a:solidFill>
            </a:endParaRPr>
          </a:p>
          <a:p>
            <a:pPr marL="0" indent="0">
              <a:lnSpc>
                <a:spcPct val="90000"/>
              </a:lnSpc>
              <a:buNone/>
            </a:pPr>
            <a:endParaRPr lang="en-US" sz="600" dirty="0">
              <a:solidFill>
                <a:schemeClr val="bg1"/>
              </a:solidFill>
            </a:endParaRPr>
          </a:p>
        </p:txBody>
      </p:sp>
    </p:spTree>
    <p:extLst>
      <p:ext uri="{BB962C8B-B14F-4D97-AF65-F5344CB8AC3E}">
        <p14:creationId xmlns:p14="http://schemas.microsoft.com/office/powerpoint/2010/main" val="834290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30BC020-BDBF-49EB-9898-BAB5BF5593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9144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64950C64-5D81-40F1-9601-8BA0D63BAE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429000"/>
            <a:ext cx="9144000" cy="3429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pic>
        <p:nvPicPr>
          <p:cNvPr id="6" name="Picture 5" descr="A person holding the hands to the face&#10;&#10;Description automatically generated with low confidence">
            <a:extLst>
              <a:ext uri="{FF2B5EF4-FFF2-40B4-BE49-F238E27FC236}">
                <a16:creationId xmlns:a16="http://schemas.microsoft.com/office/drawing/2014/main" id="{6C22A318-D7EA-214B-A4D5-477C1714A3D9}"/>
              </a:ext>
            </a:extLst>
          </p:cNvPr>
          <p:cNvPicPr>
            <a:picLocks noChangeAspect="1"/>
          </p:cNvPicPr>
          <p:nvPr/>
        </p:nvPicPr>
        <p:blipFill rotWithShape="1">
          <a:blip r:embed="rId2" cstate="email">
            <a:extLst>
              <a:ext uri="{28A0092B-C50C-407E-A947-70E740481C1C}">
                <a14:useLocalDpi xmlns:a14="http://schemas.microsoft.com/office/drawing/2010/main" val="0"/>
              </a:ext>
            </a:extLst>
          </a:blip>
          <a:srcRect t="20269" b="8302"/>
          <a:stretch/>
        </p:blipFill>
        <p:spPr>
          <a:xfrm>
            <a:off x="20" y="-2"/>
            <a:ext cx="9143980" cy="3429000"/>
          </a:xfrm>
          <a:prstGeom prst="rect">
            <a:avLst/>
          </a:prstGeom>
        </p:spPr>
      </p:pic>
      <p:sp>
        <p:nvSpPr>
          <p:cNvPr id="4" name="Content Placeholder 2"/>
          <p:cNvSpPr>
            <a:spLocks noGrp="1"/>
          </p:cNvSpPr>
          <p:nvPr>
            <p:ph idx="1"/>
          </p:nvPr>
        </p:nvSpPr>
        <p:spPr>
          <a:xfrm>
            <a:off x="993912" y="3591339"/>
            <a:ext cx="6745357" cy="2862470"/>
          </a:xfrm>
        </p:spPr>
        <p:txBody>
          <a:bodyPr>
            <a:normAutofit lnSpcReduction="10000"/>
          </a:bodyPr>
          <a:lstStyle/>
          <a:p>
            <a:pPr>
              <a:lnSpc>
                <a:spcPct val="90000"/>
              </a:lnSpc>
            </a:pPr>
            <a:r>
              <a:rPr lang="en-US" sz="2600" b="1" dirty="0">
                <a:solidFill>
                  <a:schemeClr val="bg1"/>
                </a:solidFill>
              </a:rPr>
              <a:t>Reading Scripture</a:t>
            </a:r>
          </a:p>
          <a:p>
            <a:pPr>
              <a:lnSpc>
                <a:spcPct val="90000"/>
              </a:lnSpc>
            </a:pPr>
            <a:r>
              <a:rPr lang="en-US" sz="2600" b="1" dirty="0">
                <a:solidFill>
                  <a:schemeClr val="bg1"/>
                </a:solidFill>
              </a:rPr>
              <a:t>Preaching the Gospel</a:t>
            </a:r>
          </a:p>
          <a:p>
            <a:pPr>
              <a:lnSpc>
                <a:spcPct val="90000"/>
              </a:lnSpc>
            </a:pPr>
            <a:r>
              <a:rPr lang="en-US" sz="2600" b="1" dirty="0">
                <a:solidFill>
                  <a:schemeClr val="bg1"/>
                </a:solidFill>
              </a:rPr>
              <a:t>Pilgrimage or Prayer Walk</a:t>
            </a:r>
          </a:p>
          <a:p>
            <a:pPr>
              <a:lnSpc>
                <a:spcPct val="90000"/>
              </a:lnSpc>
            </a:pPr>
            <a:r>
              <a:rPr lang="en-US" sz="2600" b="1" dirty="0">
                <a:solidFill>
                  <a:schemeClr val="bg1"/>
                </a:solidFill>
              </a:rPr>
              <a:t>Journal Writing</a:t>
            </a:r>
          </a:p>
          <a:p>
            <a:pPr>
              <a:lnSpc>
                <a:spcPct val="90000"/>
              </a:lnSpc>
            </a:pPr>
            <a:r>
              <a:rPr lang="en-US" sz="2600" b="1" dirty="0">
                <a:solidFill>
                  <a:schemeClr val="bg1"/>
                </a:solidFill>
              </a:rPr>
              <a:t>Mass</a:t>
            </a:r>
          </a:p>
          <a:p>
            <a:pPr>
              <a:lnSpc>
                <a:spcPct val="90000"/>
              </a:lnSpc>
            </a:pPr>
            <a:r>
              <a:rPr lang="en-US" sz="2600" b="1" dirty="0">
                <a:solidFill>
                  <a:schemeClr val="bg1"/>
                </a:solidFill>
              </a:rPr>
              <a:t>Actions</a:t>
            </a:r>
          </a:p>
          <a:p>
            <a:pPr>
              <a:lnSpc>
                <a:spcPct val="90000"/>
              </a:lnSpc>
            </a:pPr>
            <a:endParaRPr lang="en-US" sz="600" b="1" dirty="0">
              <a:solidFill>
                <a:schemeClr val="bg1"/>
              </a:solidFill>
            </a:endParaRPr>
          </a:p>
          <a:p>
            <a:pPr marL="0" indent="0">
              <a:lnSpc>
                <a:spcPct val="90000"/>
              </a:lnSpc>
              <a:buNone/>
            </a:pPr>
            <a:endParaRPr lang="en-US" sz="600" dirty="0">
              <a:solidFill>
                <a:schemeClr val="bg1"/>
              </a:solidFill>
            </a:endParaRPr>
          </a:p>
        </p:txBody>
      </p:sp>
    </p:spTree>
    <p:extLst>
      <p:ext uri="{BB962C8B-B14F-4D97-AF65-F5344CB8AC3E}">
        <p14:creationId xmlns:p14="http://schemas.microsoft.com/office/powerpoint/2010/main" val="1222946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9">
            <a:extLst>
              <a:ext uri="{FF2B5EF4-FFF2-40B4-BE49-F238E27FC236}">
                <a16:creationId xmlns:a16="http://schemas.microsoft.com/office/drawing/2014/main" id="{C2AD7556-C90D-4946-8E4E-1E79D5B3D2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9144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1">
            <a:extLst>
              <a:ext uri="{FF2B5EF4-FFF2-40B4-BE49-F238E27FC236}">
                <a16:creationId xmlns:a16="http://schemas.microsoft.com/office/drawing/2014/main" id="{DBB0CC56-54B2-4AE0-87C5-296E78A02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42815"/>
            <a:ext cx="9144000" cy="261518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Content Placeholder 4" descr="Text&#10;&#10;Description automatically generated">
            <a:extLst>
              <a:ext uri="{FF2B5EF4-FFF2-40B4-BE49-F238E27FC236}">
                <a16:creationId xmlns:a16="http://schemas.microsoft.com/office/drawing/2014/main" id="{39272127-3390-4247-907F-8754267D1F8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49287" y="713268"/>
            <a:ext cx="5632173" cy="4884334"/>
          </a:xfrm>
          <a:prstGeom prst="rect">
            <a:avLst/>
          </a:prstGeom>
        </p:spPr>
      </p:pic>
    </p:spTree>
    <p:extLst>
      <p:ext uri="{BB962C8B-B14F-4D97-AF65-F5344CB8AC3E}">
        <p14:creationId xmlns:p14="http://schemas.microsoft.com/office/powerpoint/2010/main" val="1808677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8" name="Rectangle 9">
            <a:extLst>
              <a:ext uri="{FF2B5EF4-FFF2-40B4-BE49-F238E27FC236}">
                <a16:creationId xmlns:a16="http://schemas.microsoft.com/office/drawing/2014/main" id="{1660E788-AFA9-4A1B-9991-6AA74632A1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11">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3278" y="0"/>
            <a:ext cx="3490722"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dirty="0"/>
          </a:p>
        </p:txBody>
      </p:sp>
      <p:pic>
        <p:nvPicPr>
          <p:cNvPr id="5" name="Picture 4" descr="Text&#10;&#10;Description automatically generated">
            <a:extLst>
              <a:ext uri="{FF2B5EF4-FFF2-40B4-BE49-F238E27FC236}">
                <a16:creationId xmlns:a16="http://schemas.microsoft.com/office/drawing/2014/main" id="{235A13D2-B625-0E45-B1D3-7D5226552230}"/>
              </a:ext>
            </a:extLst>
          </p:cNvPr>
          <p:cNvPicPr>
            <a:picLocks noChangeAspect="1"/>
          </p:cNvPicPr>
          <p:nvPr/>
        </p:nvPicPr>
        <p:blipFill rotWithShape="1">
          <a:blip r:embed="rId2" cstate="email">
            <a:extLst>
              <a:ext uri="{28A0092B-C50C-407E-A947-70E740481C1C}">
                <a14:useLocalDpi xmlns:a14="http://schemas.microsoft.com/office/drawing/2010/main" val="0"/>
              </a:ext>
            </a:extLst>
          </a:blip>
          <a:srcRect l="278"/>
          <a:stretch/>
        </p:blipFill>
        <p:spPr>
          <a:xfrm>
            <a:off x="1026004" y="643467"/>
            <a:ext cx="3601269" cy="5410199"/>
          </a:xfrm>
          <a:prstGeom prst="rect">
            <a:avLst/>
          </a:prstGeom>
        </p:spPr>
      </p:pic>
      <p:sp>
        <p:nvSpPr>
          <p:cNvPr id="3" name="Content Placeholder 2">
            <a:extLst>
              <a:ext uri="{FF2B5EF4-FFF2-40B4-BE49-F238E27FC236}">
                <a16:creationId xmlns:a16="http://schemas.microsoft.com/office/drawing/2014/main" id="{492B95D2-EA3A-AF4A-A974-08B4A039C293}"/>
              </a:ext>
            </a:extLst>
          </p:cNvPr>
          <p:cNvSpPr>
            <a:spLocks noGrp="1"/>
          </p:cNvSpPr>
          <p:nvPr>
            <p:ph idx="1"/>
          </p:nvPr>
        </p:nvSpPr>
        <p:spPr>
          <a:xfrm>
            <a:off x="5844210" y="848139"/>
            <a:ext cx="3154016" cy="5205527"/>
          </a:xfrm>
        </p:spPr>
        <p:txBody>
          <a:bodyPr>
            <a:normAutofit/>
          </a:bodyPr>
          <a:lstStyle/>
          <a:p>
            <a:pPr marL="0" indent="0">
              <a:buNone/>
            </a:pPr>
            <a:r>
              <a:rPr lang="en-US" sz="3200" dirty="0">
                <a:solidFill>
                  <a:schemeClr val="bg1"/>
                </a:solidFill>
              </a:rPr>
              <a:t>Show your child how to be: </a:t>
            </a:r>
          </a:p>
          <a:p>
            <a:r>
              <a:rPr lang="en-US" sz="3200" dirty="0">
                <a:solidFill>
                  <a:schemeClr val="bg1"/>
                </a:solidFill>
              </a:rPr>
              <a:t>Grateful</a:t>
            </a:r>
          </a:p>
          <a:p>
            <a:r>
              <a:rPr lang="en-US" sz="3200" dirty="0">
                <a:solidFill>
                  <a:schemeClr val="bg1"/>
                </a:solidFill>
              </a:rPr>
              <a:t>Thankful</a:t>
            </a:r>
          </a:p>
          <a:p>
            <a:r>
              <a:rPr lang="en-US" sz="3200" dirty="0">
                <a:solidFill>
                  <a:schemeClr val="bg1"/>
                </a:solidFill>
              </a:rPr>
              <a:t>Pray before a meal</a:t>
            </a:r>
          </a:p>
          <a:p>
            <a:endParaRPr lang="en-US" dirty="0">
              <a:solidFill>
                <a:schemeClr val="bg1"/>
              </a:solidFill>
            </a:endParaRPr>
          </a:p>
        </p:txBody>
      </p:sp>
    </p:spTree>
    <p:extLst>
      <p:ext uri="{BB962C8B-B14F-4D97-AF65-F5344CB8AC3E}">
        <p14:creationId xmlns:p14="http://schemas.microsoft.com/office/powerpoint/2010/main" val="3209502364"/>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{0A2786AB-0A07-C042-BAA3-C85A0F500FBB}tf10001120</Template>
  <TotalTime>3702</TotalTime>
  <Words>641</Words>
  <Application>Microsoft Office PowerPoint</Application>
  <PresentationFormat>On-screen Show (4:3)</PresentationFormat>
  <Paragraphs>63</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Gill Sans MT</vt:lpstr>
      <vt:lpstr>Parcel</vt:lpstr>
      <vt:lpstr>Prayer &amp; Home</vt:lpstr>
      <vt:lpstr>Opening Prayer</vt:lpstr>
      <vt:lpstr>Retreat 2021</vt:lpstr>
      <vt:lpstr>Retreat 2021</vt:lpstr>
      <vt:lpstr>Father mike schmitz</vt:lpstr>
      <vt:lpstr>PowerPoint Presentation</vt:lpstr>
      <vt:lpstr>PowerPoint Presentation</vt:lpstr>
      <vt:lpstr>PowerPoint Presentation</vt:lpstr>
      <vt:lpstr>PowerPoint Presentation</vt:lpstr>
      <vt:lpstr>Listening</vt:lpstr>
      <vt:lpstr>Listening</vt:lpstr>
      <vt:lpstr>understanding</vt:lpstr>
      <vt:lpstr>understanding</vt:lpstr>
      <vt:lpstr>empathy</vt:lpstr>
      <vt:lpstr>empathy</vt:lpstr>
      <vt:lpstr>PowerPoint Presentation</vt:lpstr>
      <vt:lpstr>PowerPoint Presentation</vt:lpstr>
      <vt:lpstr>Be present in your teenager’s life!</vt:lpstr>
      <vt:lpstr>Closing Prayer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Prayer Life?</dc:title>
  <dc:creator>Adrian Harari</dc:creator>
  <cp:lastModifiedBy>Deborah Montoya</cp:lastModifiedBy>
  <cp:revision>57</cp:revision>
  <dcterms:created xsi:type="dcterms:W3CDTF">2019-04-30T02:48:49Z</dcterms:created>
  <dcterms:modified xsi:type="dcterms:W3CDTF">2021-04-23T20:18:52Z</dcterms:modified>
</cp:coreProperties>
</file>